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658" r:id="rId2"/>
    <p:sldId id="556" r:id="rId3"/>
    <p:sldId id="571" r:id="rId4"/>
    <p:sldId id="639" r:id="rId5"/>
    <p:sldId id="640" r:id="rId6"/>
    <p:sldId id="646" r:id="rId7"/>
    <p:sldId id="641" r:id="rId8"/>
    <p:sldId id="642" r:id="rId9"/>
    <p:sldId id="647" r:id="rId10"/>
    <p:sldId id="648" r:id="rId11"/>
    <p:sldId id="649" r:id="rId12"/>
    <p:sldId id="650" r:id="rId13"/>
    <p:sldId id="651" r:id="rId14"/>
    <p:sldId id="652" r:id="rId15"/>
    <p:sldId id="653" r:id="rId16"/>
    <p:sldId id="654" r:id="rId17"/>
    <p:sldId id="655" r:id="rId18"/>
    <p:sldId id="656" r:id="rId19"/>
    <p:sldId id="657" r:id="rId20"/>
    <p:sldId id="644" r:id="rId21"/>
    <p:sldId id="638" r:id="rId2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D00"/>
    <a:srgbClr val="F9B614"/>
    <a:srgbClr val="FCDB88"/>
    <a:srgbClr val="E7E6E6"/>
    <a:srgbClr val="FE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ot\Desktop\Monitoreos\Monitoreo%202024%20Planes%20Unidades%20Acad&#233;micas\FEDUH\Gr&#225;ficos%20FEDUH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FEDUH!$B$3:$B$17</c:f>
              <c:strCache>
                <c:ptCount val="15"/>
                <c:pt idx="0">
                  <c:v>1.1.1 Reestructurar las áreas académicas (pregrado y postgrado) y unidades funcionales de la Facultad</c:v>
                </c:pt>
                <c:pt idx="1">
                  <c:v>1.2.2 Incorporar la perspectiva de género en las acciones académicas, de convivencia y organizativas de la Facultad</c:v>
                </c:pt>
                <c:pt idx="2">
                  <c:v>1.4.1 Fortalecer la docencia de pregrado</c:v>
                </c:pt>
                <c:pt idx="3">
                  <c:v>2.1.1 Fortalecer la docencia de pregrado por medio de acciones de apoyo a la gestión del currículum</c:v>
                </c:pt>
                <c:pt idx="4">
                  <c:v>2.1.2 Fortalecer la presencia de temáticas de diversidad e inclusión en la formación inicial</c:v>
                </c:pt>
                <c:pt idx="5">
                  <c:v>2.1.3 Implementar programa Futuro Profesor en los procesos de admisión de las Carreras de Pedagogía</c:v>
                </c:pt>
                <c:pt idx="6">
                  <c:v>2.3.1 Fortalecer el desarrollo de programas y proyectos de formación continua.</c:v>
                </c:pt>
                <c:pt idx="7">
                  <c:v>2.4.1 Fortalecer y articular la Unidad de Investigación, Innovación y Proyectos</c:v>
                </c:pt>
                <c:pt idx="8">
                  <c:v>3.4.1 Fomentar la creación de programas y actividades artísticas y culturales</c:v>
                </c:pt>
                <c:pt idx="9">
                  <c:v>4.1.1 Promover la difusión de los postgrados de la Facultad</c:v>
                </c:pt>
                <c:pt idx="10">
                  <c:v>4.1.2 Aumentar oferta de programas de postgrado</c:v>
                </c:pt>
                <c:pt idx="11">
                  <c:v>5.2.1 Difundir en la comunidad universitaria y a nivel local las diversas acciones que desarrolla la Facultad</c:v>
                </c:pt>
                <c:pt idx="12">
                  <c:v>6.1.1 Proporcionar apoyo permanente para la acreditación y seguimiento del plan de mejora de las carreras de la Facultad</c:v>
                </c:pt>
                <c:pt idx="13">
                  <c:v>1.2.1 Fortalecer la convivencia social y los espacios de participación triestamental entre las/os integrantes de la Facultad</c:v>
                </c:pt>
                <c:pt idx="14">
                  <c:v>3.1.1 Incrementar la investigación científica en el ámbito educativo, social, las artes y las humanidades</c:v>
                </c:pt>
              </c:strCache>
            </c:strRef>
          </c:cat>
          <c:val>
            <c:numRef>
              <c:f>FEDUH!$C$3:$C$17</c:f>
              <c:numCache>
                <c:formatCode>0.00</c:formatCode>
                <c:ptCount val="1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0.98</c:v>
                </c:pt>
                <c:pt idx="14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61-42A2-A082-E4031E7E8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Castellano'!$B$3:$B$9</c:f>
              <c:strCache>
                <c:ptCount val="7"/>
                <c:pt idx="0">
                  <c:v>2.2.1 Otorgar al estudiantado espacios de participación académica activos, sanos y responsables.</c:v>
                </c:pt>
                <c:pt idx="1">
                  <c:v>5.2.1 Establecer redes de apoyo recíproco entre comunidades escolares y Carrera.</c:v>
                </c:pt>
                <c:pt idx="2">
                  <c:v>6.1.1 Asegurar estándares de calidad en la implementación de la Renovación Curricular de la Carrera.</c:v>
                </c:pt>
                <c:pt idx="3">
                  <c:v>1.2.1 Coordinar el desarrollo de la Escuela</c:v>
                </c:pt>
                <c:pt idx="4">
                  <c:v>2.4.1 Fortalecer los procesos de gestión interna de la Carrera.</c:v>
                </c:pt>
                <c:pt idx="5">
                  <c:v>1.1.1 Optimizar los procesos de gestión de la Escuela</c:v>
                </c:pt>
                <c:pt idx="6">
                  <c:v>2.1.1 Asegurar una Formación Inicial Docente acorde con los nuevos escenarios educativos.</c:v>
                </c:pt>
              </c:strCache>
            </c:strRef>
          </c:cat>
          <c:val>
            <c:numRef>
              <c:f>'Ped. Castellano'!$C$3:$C$9</c:f>
              <c:numCache>
                <c:formatCode>0.0000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0.95</c:v>
                </c:pt>
                <c:pt idx="4">
                  <c:v>0.85</c:v>
                </c:pt>
                <c:pt idx="5">
                  <c:v>0.83750000000000002</c:v>
                </c:pt>
                <c:pt idx="6">
                  <c:v>0.80249999999999999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5-4BCC-945F-3E5261F75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Ciencias Naturales'!$B$3:$B$10</c:f>
              <c:strCache>
                <c:ptCount val="8"/>
                <c:pt idx="0">
                  <c:v>6.1.1 Potenciar la gestión de calidad en el quehacer de la carrera</c:v>
                </c:pt>
                <c:pt idx="1">
                  <c:v>1.4.1 Fortalecer la gestión de requerimientos, para el proceso formativo</c:v>
                </c:pt>
                <c:pt idx="2">
                  <c:v>2.1.1 Garantizar la pertinencia del proceso formativo en el área de las ciencias naturales y las menciones disciplinares</c:v>
                </c:pt>
                <c:pt idx="3">
                  <c:v>5.2.1 Posicionar el quehacer de la carrera en el entorno</c:v>
                </c:pt>
                <c:pt idx="4">
                  <c:v>2.2.1 Fortalecer el desarrollo integral de los estudiantes</c:v>
                </c:pt>
                <c:pt idx="5">
                  <c:v>5.2.3 Vincular a la carrera con los requerimientos del sistema escolar y las políticas públicas</c:v>
                </c:pt>
                <c:pt idx="6">
                  <c:v>2.1.2 Incentivar la investigación de la enseñanza científica y disciplinar</c:v>
                </c:pt>
                <c:pt idx="7">
                  <c:v>5.2.2 Generar vínculos interuniversitarios</c:v>
                </c:pt>
              </c:strCache>
            </c:strRef>
          </c:cat>
          <c:val>
            <c:numRef>
              <c:f>'Ped. Ciencias Naturales'!$C$3:$C$10</c:f>
              <c:numCache>
                <c:formatCode>0.0000</c:formatCode>
                <c:ptCount val="8"/>
                <c:pt idx="0">
                  <c:v>0.88890000000000002</c:v>
                </c:pt>
                <c:pt idx="1">
                  <c:v>0.6</c:v>
                </c:pt>
                <c:pt idx="2">
                  <c:v>0.58329999999999993</c:v>
                </c:pt>
                <c:pt idx="3">
                  <c:v>0.54170000000000007</c:v>
                </c:pt>
                <c:pt idx="4">
                  <c:v>0.375</c:v>
                </c:pt>
                <c:pt idx="5">
                  <c:v>0.3367</c:v>
                </c:pt>
                <c:pt idx="6">
                  <c:v>0.25</c:v>
                </c:pt>
                <c:pt idx="7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1A-44A2-9186-419149F59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Matemática'!$B$3:$B$12</c:f>
              <c:strCache>
                <c:ptCount val="10"/>
                <c:pt idx="0">
                  <c:v>1.1.1 Potenciar la calidad de la gestión de la escuela de educación matemática</c:v>
                </c:pt>
                <c:pt idx="1">
                  <c:v>1.2.1 Incrementar la información y el entendimiento de las funciones de la escuela de educación matemática en la resolución de conflictos de la comunidad</c:v>
                </c:pt>
                <c:pt idx="2">
                  <c:v>2.1.3 Incluir en la formación inicial docente de la carrera de pedagogía en educación matemática las nee e inclusión</c:v>
                </c:pt>
                <c:pt idx="3">
                  <c:v>2.1.4 Implementar el proceso de renovación curricular en la carrera de pedagogía en educación matemática</c:v>
                </c:pt>
                <c:pt idx="4">
                  <c:v>2.1.5 Fortalecer la vinculación y visibilización de las líneas de investigación académica acordes a la formación de profesores</c:v>
                </c:pt>
                <c:pt idx="5">
                  <c:v>2.4.1 Fortalecer la integración del uso y conocimiento de nuevas tecnologías en el proceso de enseñanza aprendizaje de los estudiantes</c:v>
                </c:pt>
                <c:pt idx="6">
                  <c:v>5.2.1 Fortalecer la vinculación bidireccionalmente entre la escuela de educación matemática y el entorno significativo</c:v>
                </c:pt>
                <c:pt idx="7">
                  <c:v>6.1.1 Mantener un proceso de autoevaluación, según normas de calidad estandarizados y pertinentes</c:v>
                </c:pt>
                <c:pt idx="8">
                  <c:v>2.1.1 Fortalecer la docencia de pregrado centrada en el aprendizaje significativos de los alumnos iniciales</c:v>
                </c:pt>
                <c:pt idx="9">
                  <c:v>2.1.2 Desarrollar en cantidad y calidad las prácticas de la carrera de pedagogía en educación matemática</c:v>
                </c:pt>
              </c:strCache>
            </c:strRef>
          </c:cat>
          <c:val>
            <c:numRef>
              <c:f>'Ped. Matemática'!$C$3:$C$12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0.98640000000000005</c:v>
                </c:pt>
                <c:pt idx="9">
                  <c:v>0.83329999999999993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3F-43CD-8301-08F9BE76A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Ed. Física'!$B$3:$B$7</c:f>
              <c:strCache>
                <c:ptCount val="5"/>
                <c:pt idx="0">
                  <c:v>2.1.1 Asegurar la calidad de la oferta educativa mediante el seguimiento a los procesos curriculares</c:v>
                </c:pt>
                <c:pt idx="1">
                  <c:v>3.1.1 Apoyar la productividad científica</c:v>
                </c:pt>
                <c:pt idx="2">
                  <c:v>6.1.1 Cumplir con los criterios de acreditación CNA para la carrera</c:v>
                </c:pt>
                <c:pt idx="3">
                  <c:v>5.1.1 Fortalecer la imagen de la carrera, considerando la vinculación bidireccional</c:v>
                </c:pt>
                <c:pt idx="4">
                  <c:v>1.4.1 Gestionar los recursos materiales pertinentes, para el proceso formativo</c:v>
                </c:pt>
              </c:strCache>
            </c:strRef>
          </c:cat>
          <c:val>
            <c:numRef>
              <c:f>'Ped. Ed. Física'!$C$3:$C$7</c:f>
              <c:numCache>
                <c:formatCode>0.0000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0.99099999999999999</c:v>
                </c:pt>
                <c:pt idx="3">
                  <c:v>0.95829999999999993</c:v>
                </c:pt>
                <c:pt idx="4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16-483A-9F7B-98B303F76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Gral. Básica'!$B$3:$B$9</c:f>
              <c:strCache>
                <c:ptCount val="7"/>
                <c:pt idx="0">
                  <c:v>2.2.1 Profundizar el apoyo integral a los estudiantes, fomentando el compromiso, diversidad, equidad de género y excelencia</c:v>
                </c:pt>
                <c:pt idx="1">
                  <c:v>6.1.1 Asegurar un proceso formativo de calidad, de acuerdo a las normativas vigentes</c:v>
                </c:pt>
                <c:pt idx="2">
                  <c:v>2.1.1 Asegurar la pertinencia del proceso formativo de la carrera Pedagogía en Educación General Básica</c:v>
                </c:pt>
                <c:pt idx="3">
                  <c:v>1.4.1 Disponer de los recursos materiales que requiere la carrera</c:v>
                </c:pt>
                <c:pt idx="4">
                  <c:v>2.1.2 Fomentar el buen desempeño del cuerpo docente que apoya la carrera Pedagogía en Educación General Básica</c:v>
                </c:pt>
                <c:pt idx="5">
                  <c:v>5.2.1 Fortalecer la vinculación con los egresados de la carrera</c:v>
                </c:pt>
                <c:pt idx="6">
                  <c:v>5.2.2 Profundizar la vinculación bidireccional con el entorno local, regional y nacional.</c:v>
                </c:pt>
              </c:strCache>
            </c:strRef>
          </c:cat>
          <c:val>
            <c:numRef>
              <c:f>'Ped. Gral. Básica'!$C$3:$C$9</c:f>
              <c:numCache>
                <c:formatCode>0.0000</c:formatCode>
                <c:ptCount val="7"/>
                <c:pt idx="0">
                  <c:v>1</c:v>
                </c:pt>
                <c:pt idx="1">
                  <c:v>1</c:v>
                </c:pt>
                <c:pt idx="2">
                  <c:v>0.91670000000000007</c:v>
                </c:pt>
                <c:pt idx="3">
                  <c:v>0.86670000000000003</c:v>
                </c:pt>
                <c:pt idx="4">
                  <c:v>0.85420000000000007</c:v>
                </c:pt>
                <c:pt idx="5">
                  <c:v>0.8</c:v>
                </c:pt>
                <c:pt idx="6">
                  <c:v>0.76249999999999996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07-4B34-AFAF-12A29A7A2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Parvularia'!$B$3:$B$8</c:f>
              <c:strCache>
                <c:ptCount val="6"/>
                <c:pt idx="0">
                  <c:v>2.1.1 Generar docencia de pregrado de excelencia, moderna y de calidad</c:v>
                </c:pt>
                <c:pt idx="1">
                  <c:v>2.4.1 Generar consciencia en las estudiantes respecto de la relevancia que adquiere la Encuesta de Evaluación Docente en el mejoramiento de los procesos vinculados a la docencia universitaria</c:v>
                </c:pt>
                <c:pt idx="2">
                  <c:v>3.1.1 Incrementar la productividad científica en el ámbito de la educación, pedagogía y de la especialidad, de acuerdo con las necesidades sociales.</c:v>
                </c:pt>
                <c:pt idx="3">
                  <c:v>2.3.1 Difundir la oferta de formación continua de manera de asegurar la participación de las educadoras de párvulos del sistema escolar</c:v>
                </c:pt>
                <c:pt idx="4">
                  <c:v>5.2.1 Fortalecer los vínculos que tiene establecido la escuela de Pedagogía de Educación Parvularia con el medio circundante y laboral con egresadas, educadoras guías, centros de prácticas e instituciones vinculadas a la atención de la infancia.</c:v>
                </c:pt>
                <c:pt idx="5">
                  <c:v>2.2.1 Fortalecer el proceso formativo de las estudiantes de la carrera a través de su incorporación en diversas actividades académicas, y/o proyectos de trabajo en equipos multidisciplinarios.</c:v>
                </c:pt>
              </c:strCache>
            </c:strRef>
          </c:cat>
          <c:val>
            <c:numRef>
              <c:f>'Ped. Parvularia'!$C$3:$C$8</c:f>
              <c:numCache>
                <c:formatCode>0.0000</c:formatCode>
                <c:ptCount val="6"/>
                <c:pt idx="0">
                  <c:v>0.93500000000000005</c:v>
                </c:pt>
                <c:pt idx="1">
                  <c:v>0.77079999999999993</c:v>
                </c:pt>
                <c:pt idx="2">
                  <c:v>0.75</c:v>
                </c:pt>
                <c:pt idx="3">
                  <c:v>0.67500000000000004</c:v>
                </c:pt>
                <c:pt idx="4">
                  <c:v>0.62709999999999999</c:v>
                </c:pt>
                <c:pt idx="5">
                  <c:v>0.59439999999999993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FB-44D7-B1F8-CFDFC42D83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Inglés'!$B$3:$B$11</c:f>
              <c:strCache>
                <c:ptCount val="9"/>
                <c:pt idx="0">
                  <c:v>1.1.1 Mejorar las estrategias de organización y administración del currículo desde la dirección de escuela de Pedagogía en Inglés</c:v>
                </c:pt>
                <c:pt idx="1">
                  <c:v>2.1.2 Implementar Mecanismos de Monitoreo y Seguimiento del Plan de Estudio de la Escuela de Pedagogía en Inglés.</c:v>
                </c:pt>
                <c:pt idx="2">
                  <c:v>2.2.1 Fortalecer la Participación de Estudiantes en Actividades Extraprogramáticas y de Vinculación con el Medio</c:v>
                </c:pt>
                <c:pt idx="3">
                  <c:v>2.4.1 Sistematizar Procesos Académico-Administrativos en la Escuela de Pedagogía en Inglés</c:v>
                </c:pt>
                <c:pt idx="4">
                  <c:v>6.1.1 Garantizar que la institución desarrolle su quehacer mediante procesos de calidad estandarizados y pertinentes</c:v>
                </c:pt>
                <c:pt idx="5">
                  <c:v>3.2.1 Fortalecer la producción científica de la carrera</c:v>
                </c:pt>
                <c:pt idx="6">
                  <c:v>5.1.1 Fortalecer la planificación y difusión de proyectos y actividades de vinculación con el medio realizadas en la carrera</c:v>
                </c:pt>
                <c:pt idx="7">
                  <c:v>2.1.1 Generar Instancias de Retroalimentación y Actualización del Currículo de la Escuela de Pedagogía en Inglés</c:v>
                </c:pt>
                <c:pt idx="8">
                  <c:v>2.3.1 Fortalecer la Formación Continua en las Líneas de Formacion Inicial de Pedagogía en Inglés</c:v>
                </c:pt>
              </c:strCache>
            </c:strRef>
          </c:cat>
          <c:val>
            <c:numRef>
              <c:f>'Ped. Inglés'!$C$3:$C$11</c:f>
              <c:numCache>
                <c:formatCode>0.0000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0.9788</c:v>
                </c:pt>
                <c:pt idx="6">
                  <c:v>0.66670000000000007</c:v>
                </c:pt>
                <c:pt idx="7">
                  <c:v>0.6</c:v>
                </c:pt>
                <c:pt idx="8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4C-4BB4-BD80-0F3F85A992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Artes y Letras'!$B$3:$B$25</c:f>
              <c:strCache>
                <c:ptCount val="23"/>
                <c:pt idx="0">
                  <c:v>2.1.1 Gestionar la creación de un programa de pregrado en artes</c:v>
                </c:pt>
                <c:pt idx="1">
                  <c:v>2.1.3 Propender al desarrollo del cuerpo académico para la formación inicial docente.</c:v>
                </c:pt>
                <c:pt idx="2">
                  <c:v>2.2.1 Fortalecer la participación de los estudiantes en proyectos, de acuerdo con las líneas de desarrollo del departamento</c:v>
                </c:pt>
                <c:pt idx="3">
                  <c:v>3.1.1 Promover la investigación disciplinar y publicaciones</c:v>
                </c:pt>
                <c:pt idx="4">
                  <c:v>3.2.1 Promover la investigación aplicada a la docencia universitaria</c:v>
                </c:pt>
                <c:pt idx="5">
                  <c:v>3.2.2 Fortalecer la formación inicial docente</c:v>
                </c:pt>
                <c:pt idx="6">
                  <c:v>3.4.1 Fomentar la creación artística del departamento</c:v>
                </c:pt>
                <c:pt idx="7">
                  <c:v>5.2.1 Generar proyectos de extensión académica y de vinculación con el medio de acuerdo con las líneas de desarrollo del dpto.</c:v>
                </c:pt>
                <c:pt idx="8">
                  <c:v>6.1.1 Fortalecer la gestión de procesos internos del departamento</c:v>
                </c:pt>
                <c:pt idx="9">
                  <c:v>1.4.2 Fortalecer el recurso humano para satisfacer los requerimientos del entorno</c:v>
                </c:pt>
                <c:pt idx="10">
                  <c:v>5.1.1 Contribuir al posicionamiento de la universidad</c:v>
                </c:pt>
                <c:pt idx="11">
                  <c:v>2.3.1 Incrementar la oferta de formación continua en las áreas disciplinarias del departamento.</c:v>
                </c:pt>
                <c:pt idx="12">
                  <c:v>1.3.1 Incentivar el perfeccionamiento de los académicos, las académicas y el personal adscrito al departamento</c:v>
                </c:pt>
                <c:pt idx="13">
                  <c:v>1.4.1 Mejorar la calidad de los servicios departamentales</c:v>
                </c:pt>
                <c:pt idx="14">
                  <c:v>4.1.1 Promover la conformación de un claustro académico del departamento.</c:v>
                </c:pt>
                <c:pt idx="15">
                  <c:v>1.1.1 Mejorar la generación digital de la carpeta docente del departamento</c:v>
                </c:pt>
                <c:pt idx="16">
                  <c:v>1.2.1 Garantizar el cumplimiento del plan de desarrollo del departamento</c:v>
                </c:pt>
                <c:pt idx="17">
                  <c:v>3.3.1 Orientar el aprendizaje del idioma inglés para propósitos específicos</c:v>
                </c:pt>
                <c:pt idx="18">
                  <c:v>4.2.1 Fortalecer el perfeccionamiento académico del departamento</c:v>
                </c:pt>
                <c:pt idx="19">
                  <c:v>2.1.2 Implementar modalidad de educación a distancia en las carreras de pregrado del departamento.</c:v>
                </c:pt>
                <c:pt idx="20">
                  <c:v>1.2.2 Propender a la triestamentalidad dentro del departamento</c:v>
                </c:pt>
                <c:pt idx="21">
                  <c:v>5.3.1 Fortalecer los actuales convenios del departamento</c:v>
                </c:pt>
                <c:pt idx="22">
                  <c:v>6.2.1 Promover la acreditación/certificación internacional de las carreras del departamento</c:v>
                </c:pt>
              </c:strCache>
            </c:strRef>
          </c:cat>
          <c:val>
            <c:numRef>
              <c:f>'Depto Artes y Letras'!$C$3:$C$25</c:f>
              <c:numCache>
                <c:formatCode>0.0000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0.95</c:v>
                </c:pt>
                <c:pt idx="9">
                  <c:v>0.9</c:v>
                </c:pt>
                <c:pt idx="10">
                  <c:v>0.75</c:v>
                </c:pt>
                <c:pt idx="11">
                  <c:v>0.66670000000000007</c:v>
                </c:pt>
                <c:pt idx="12">
                  <c:v>0.58329999999999993</c:v>
                </c:pt>
                <c:pt idx="13">
                  <c:v>0.58329999999999993</c:v>
                </c:pt>
                <c:pt idx="14">
                  <c:v>0.58329999999999993</c:v>
                </c:pt>
                <c:pt idx="15">
                  <c:v>0.5</c:v>
                </c:pt>
                <c:pt idx="16">
                  <c:v>0.5</c:v>
                </c:pt>
                <c:pt idx="17">
                  <c:v>0.5</c:v>
                </c:pt>
                <c:pt idx="18">
                  <c:v>0.36670000000000003</c:v>
                </c:pt>
                <c:pt idx="19">
                  <c:v>0.03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A6-4B6F-B9FF-70D4E9DFD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Cs Educación'!$B$3:$B$12</c:f>
              <c:strCache>
                <c:ptCount val="10"/>
                <c:pt idx="0">
                  <c:v>1.3.2 Favorecer el desarrollo del clima organizacional positivo</c:v>
                </c:pt>
                <c:pt idx="1">
                  <c:v>2.3.1 Desarrollar la formación continua en el departamento</c:v>
                </c:pt>
                <c:pt idx="2">
                  <c:v>3.2.1 Generar nuevo conocimiento en el área de las ciencias de la educación</c:v>
                </c:pt>
                <c:pt idx="3">
                  <c:v>4.1.1 Fortalecer la participación de académicos del departamento en programas de postgrado de la facultad</c:v>
                </c:pt>
                <c:pt idx="4">
                  <c:v>1.4.1 Gestionar recursos pertinentes para el desarrollo del Departamento de Ciencias de la Educación</c:v>
                </c:pt>
                <c:pt idx="5">
                  <c:v>2.1.1 Fortalecer la docencia de calidad en el pregrado</c:v>
                </c:pt>
                <c:pt idx="6">
                  <c:v>5.2.1 Potenciar la presencia del Departamento de Ciencias de la Educación en las regiones y el país a través de vinculación bidireccional</c:v>
                </c:pt>
                <c:pt idx="7">
                  <c:v>3.1.1 Potenciar el cultivo de la disciplina, fomentando la investigación educativa en todos sus niveles</c:v>
                </c:pt>
                <c:pt idx="8">
                  <c:v>1.3.1 Fortalecer la formación de las personas del Departamento de Ciencias de la Educación</c:v>
                </c:pt>
                <c:pt idx="9">
                  <c:v>6.1.1 Promover el uso de instrumentos del sistema de calidad institucional vigente</c:v>
                </c:pt>
              </c:strCache>
            </c:strRef>
          </c:cat>
          <c:val>
            <c:numRef>
              <c:f>'Depto Cs Educación'!$C$3:$C$12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0.75</c:v>
                </c:pt>
                <c:pt idx="5">
                  <c:v>0.625</c:v>
                </c:pt>
                <c:pt idx="6">
                  <c:v>0.5333</c:v>
                </c:pt>
                <c:pt idx="7">
                  <c:v>0.51670000000000005</c:v>
                </c:pt>
                <c:pt idx="8">
                  <c:v>0.5</c:v>
                </c:pt>
                <c:pt idx="9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DD-4D60-995F-05C90DEB1A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Cs Sociales'!$B$3:$B$12</c:f>
              <c:strCache>
                <c:ptCount val="10"/>
                <c:pt idx="0">
                  <c:v>1.2.2 Avanzar en la creación del Departamento de Historia y Geografía</c:v>
                </c:pt>
                <c:pt idx="1">
                  <c:v>1.3.1 Fortalecer la formación de los docentes del Departamento de Ciencias Sociales</c:v>
                </c:pt>
                <c:pt idx="2">
                  <c:v>1.3.2 Desarrollar actividades que favorezcan el clima organizacional</c:v>
                </c:pt>
                <c:pt idx="3">
                  <c:v>3.1.1 Aumentar la productividad científica del Departamento de Ciencias Sociales</c:v>
                </c:pt>
                <c:pt idx="4">
                  <c:v>4.1.1 Potenciar los programas de postgrado en los que participa el Departamento de Ciencias Sociales</c:v>
                </c:pt>
                <c:pt idx="5">
                  <c:v>5.2.1 Potenciar la realización de actividades de vinculación con el medio por parte de académicos del Departamento</c:v>
                </c:pt>
                <c:pt idx="6">
                  <c:v>6.1.1 Asegurar la pertinencia de los procesos del Departamento de Ciencias Sociales, según sistema de calidad institucional vigente</c:v>
                </c:pt>
                <c:pt idx="7">
                  <c:v>2.1.1 Asegurar las condiciones necesarias para el desempeño docente en Pregrado</c:v>
                </c:pt>
                <c:pt idx="8">
                  <c:v>1.4.1 Gestionar el incremento de los recursos materiales y humanos del Departamento de Ciencias Sociales</c:v>
                </c:pt>
                <c:pt idx="9">
                  <c:v>1.2.1 Impulsar el proyecto de creación de la Facultad de Ciencias Sociales</c:v>
                </c:pt>
              </c:strCache>
            </c:strRef>
          </c:cat>
          <c:val>
            <c:numRef>
              <c:f>'Depto Cs Sociales'!$C$3:$C$12</c:f>
              <c:numCache>
                <c:formatCode>0.0000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0.97499999999999998</c:v>
                </c:pt>
                <c:pt idx="8">
                  <c:v>0.875</c:v>
                </c:pt>
                <c:pt idx="9">
                  <c:v>0.83329999999999993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24-4791-BB30-EFD658E185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'Depto Estudios Generales'!$B$3:$B$13</c:f>
              <c:strCache>
                <c:ptCount val="11"/>
                <c:pt idx="0">
                  <c:v>1.2.1 Gestionar infraestructura apropiada para el desarrollo y quehacer del departamento</c:v>
                </c:pt>
                <c:pt idx="1">
                  <c:v>1.3.2 Fortalecer clima laboral en el departamento.</c:v>
                </c:pt>
                <c:pt idx="2">
                  <c:v>2.3.1 Impulsar actividades de formación continua en humanidades y ciencias sociales</c:v>
                </c:pt>
                <c:pt idx="3">
                  <c:v>3.1.1 Promover instancias para fortalecer la productividad científica del departamento</c:v>
                </c:pt>
                <c:pt idx="4">
                  <c:v>5.2.1 Vincular el quehacer del departamento con los desafíos institucionales y requerimientos de la comunidad</c:v>
                </c:pt>
                <c:pt idx="5">
                  <c:v>5.3.1 Fortalecer un segundo idioma en alumnos ubb</c:v>
                </c:pt>
                <c:pt idx="6">
                  <c:v>6.1.1 Estandarizar procesos claves institucionales para asegurar una gestión de calidad basada en normas ISO</c:v>
                </c:pt>
                <c:pt idx="7">
                  <c:v>1.1.1 Agilizar los procesos para una eficiente gestión del departamento</c:v>
                </c:pt>
                <c:pt idx="8">
                  <c:v>2.1.1 Garantizar una oferta de asignaturas de formación integral pertinente</c:v>
                </c:pt>
                <c:pt idx="9">
                  <c:v>1.2.2 Asegurar la calidad del servicio</c:v>
                </c:pt>
                <c:pt idx="10">
                  <c:v>1.3.1 Fomentar capacitaciones para académicos/as y funcionarios/as administrativos/as</c:v>
                </c:pt>
              </c:strCache>
            </c:strRef>
          </c:cat>
          <c:val>
            <c:numRef>
              <c:f>'Depto Estudios Generales'!$C$3:$C$13</c:f>
              <c:numCache>
                <c:formatCode>0.0000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0.97499999999999998</c:v>
                </c:pt>
                <c:pt idx="8">
                  <c:v>0.91670000000000007</c:v>
                </c:pt>
                <c:pt idx="9">
                  <c:v>0.66670000000000007</c:v>
                </c:pt>
                <c:pt idx="10">
                  <c:v>0.625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2E-4604-B6C3-19469E24D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Psicología!$B$3:$B$11</c:f>
              <c:strCache>
                <c:ptCount val="9"/>
                <c:pt idx="0">
                  <c:v>2.1.1 asegurar una oferta de pregrado pertinente y de calidad de la escuela de psicología</c:v>
                </c:pt>
                <c:pt idx="1">
                  <c:v>6.1.1 Mantener un proceso de autoevaluación según normas de calidad estandarizadas y pertinentes</c:v>
                </c:pt>
                <c:pt idx="2">
                  <c:v>1.2.3 Fortalecer los procesos de inclusión de las personas con discapacidad física y/o mental</c:v>
                </c:pt>
                <c:pt idx="3">
                  <c:v>1.2.1 Fortalecer los canales de comunicación y los espacios de participación triestamental de los integrantes de la escuela de psicología</c:v>
                </c:pt>
                <c:pt idx="4">
                  <c:v>5.2.1 Fortalecer la vinculación bidireccionalmente entre la escuela de psicología y el entorno significativo</c:v>
                </c:pt>
                <c:pt idx="5">
                  <c:v>1.3.1 Fortalecer el capital humano para el desarrollo de la docencia</c:v>
                </c:pt>
                <c:pt idx="6">
                  <c:v>1.2.2 Desarrollar propuesta de creación del departamento de psicología, independiente de la creación de la facultad de ciencias sociales</c:v>
                </c:pt>
                <c:pt idx="7">
                  <c:v>2.1.2 Implementar la renovación curricular en la carrera de psicología</c:v>
                </c:pt>
                <c:pt idx="8">
                  <c:v>1.4.1 Implementar adecuados espacios físicos para el desarrollo académico, administrativo y docente</c:v>
                </c:pt>
              </c:strCache>
            </c:strRef>
          </c:cat>
          <c:val>
            <c:numRef>
              <c:f>Psicología!$C$3:$C$11</c:f>
              <c:numCache>
                <c:formatCode>0.0000</c:formatCode>
                <c:ptCount val="9"/>
                <c:pt idx="0">
                  <c:v>1</c:v>
                </c:pt>
                <c:pt idx="1">
                  <c:v>0.95829999999999993</c:v>
                </c:pt>
                <c:pt idx="2">
                  <c:v>0.9</c:v>
                </c:pt>
                <c:pt idx="3">
                  <c:v>0.85</c:v>
                </c:pt>
                <c:pt idx="4">
                  <c:v>0.85</c:v>
                </c:pt>
                <c:pt idx="5">
                  <c:v>0.67500000000000004</c:v>
                </c:pt>
                <c:pt idx="6">
                  <c:v>0.66670000000000007</c:v>
                </c:pt>
                <c:pt idx="7">
                  <c:v>0.66670000000000007</c:v>
                </c:pt>
                <c:pt idx="8">
                  <c:v>0.505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A-45AB-88D9-8884467533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'Trabajo Social'!$B$3:$B$6</c:f>
              <c:strCache>
                <c:ptCount val="4"/>
                <c:pt idx="0">
                  <c:v>1.1.1 Implementar procesos de gestión estables y consistentes que colaboren a la identidad de la Escuela de Trabajo Social</c:v>
                </c:pt>
                <c:pt idx="1">
                  <c:v>2.3.1 Fomentar la Formación Continua de profesionales de las ciencias sociales de la región de Ñuble</c:v>
                </c:pt>
                <c:pt idx="2">
                  <c:v>2.1.1 Asegurar una sólida formación con énfasis en procesos de intervención social, fundados, situados y reflexivos, en el marco de las ciencias sociales y humanas</c:v>
                </c:pt>
                <c:pt idx="3">
                  <c:v>5.2.1 Vincular las actividades del proceso formativo con los requerimientos del entorno, con especial énfasis en las regiones de Ñuble y Biobío, y el país</c:v>
                </c:pt>
              </c:strCache>
            </c:strRef>
          </c:cat>
          <c:val>
            <c:numRef>
              <c:f>'Trabajo Social'!$C$3:$C$6</c:f>
              <c:numCache>
                <c:formatCode>0.0000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0.83499999999999996</c:v>
                </c:pt>
                <c:pt idx="3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B-4C80-8827-F1FFB09993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Educ. Especial'!$B$3:$B$8</c:f>
              <c:strCache>
                <c:ptCount val="6"/>
                <c:pt idx="0">
                  <c:v>2.1.1 Verificar la pertinencia de la enseñanza para una sólida formación disciplinaria y pedagógica</c:v>
                </c:pt>
                <c:pt idx="1">
                  <c:v>2.2.1 Potenciar la vida estudiantil y el desarrollo extracurricular</c:v>
                </c:pt>
                <c:pt idx="2">
                  <c:v>5.2.1 Fortalecer la vinculación bidireccional de la carrera que favorezca el proceso formativo de las/os estudiantes</c:v>
                </c:pt>
                <c:pt idx="3">
                  <c:v>6.1.1 Gestionar la carrera con estándares de calidad</c:v>
                </c:pt>
                <c:pt idx="4">
                  <c:v>2.4.1 Impulsar el fortalecimiento del cuerpo académico que favorezca el desarrollo de la carrera</c:v>
                </c:pt>
                <c:pt idx="5">
                  <c:v>1.4.1 Gestionar la infraestructura y los recursos materiales que requiere la carrera</c:v>
                </c:pt>
              </c:strCache>
            </c:strRef>
          </c:cat>
          <c:val>
            <c:numRef>
              <c:f>'Ped. Educ. Especial'!$C$3:$C$8</c:f>
              <c:numCache>
                <c:formatCode>0.0000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0.95</c:v>
                </c:pt>
                <c:pt idx="5">
                  <c:v>0.91670000000000007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F5-4B8D-96FA-008F65D49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41158860955054"/>
          <c:y val="2.1376085504342019E-2"/>
          <c:w val="0.4850288583799563"/>
          <c:h val="0.908621863148869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B5004B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'Ped. Historia y G.'!$B$3:$B$11</c:f>
              <c:strCache>
                <c:ptCount val="9"/>
                <c:pt idx="0">
                  <c:v>1.4.1 Gestionar los recursos que requiere la carrera pedagogía de historia y geografía</c:v>
                </c:pt>
                <c:pt idx="1">
                  <c:v>2.1.1 Asegurar la pertinencia del programa de pedagogía en historia y geografía</c:v>
                </c:pt>
                <c:pt idx="2">
                  <c:v>2.2.1 Apoyar el desarrollo estudiantil de la escuela</c:v>
                </c:pt>
                <c:pt idx="3">
                  <c:v>2.4.1 Velar por una gestión eficiente del proceso de practicas</c:v>
                </c:pt>
                <c:pt idx="4">
                  <c:v>5.1.1 Fortalecer la imagen de la escuela de historia y geografía</c:v>
                </c:pt>
                <c:pt idx="5">
                  <c:v>6.1.1 Asegurar que la escuela desarrolla su quehacer mediante procesos de calidad estandarizados y pertinentes</c:v>
                </c:pt>
                <c:pt idx="6">
                  <c:v>5.2.1 Vincular el quehacer de la escuela con los requerimientos del entorno significativo</c:v>
                </c:pt>
                <c:pt idx="7">
                  <c:v>1.3.1 Avanzar en la convivencia social y sus espacios de participación triestamental</c:v>
                </c:pt>
                <c:pt idx="8">
                  <c:v>5.3.1 Fortalecer la movilidad e intercambio estudiantil de la escuela</c:v>
                </c:pt>
              </c:strCache>
            </c:strRef>
          </c:cat>
          <c:val>
            <c:numRef>
              <c:f>'Ped. Historia y G.'!$C$3:$C$11</c:f>
              <c:numCache>
                <c:formatCode>0.0000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0.9778</c:v>
                </c:pt>
                <c:pt idx="6">
                  <c:v>0.94790000000000008</c:v>
                </c:pt>
                <c:pt idx="7">
                  <c:v>0.92220000000000002</c:v>
                </c:pt>
                <c:pt idx="8">
                  <c:v>0.90629999999999999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4C-48E2-8982-87749AB52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4586111"/>
        <c:axId val="844582367"/>
      </c:barChart>
      <c:catAx>
        <c:axId val="844586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2367"/>
        <c:crosses val="autoZero"/>
        <c:auto val="1"/>
        <c:lblAlgn val="ctr"/>
        <c:lblOffset val="100"/>
        <c:noMultiLvlLbl val="0"/>
      </c:catAx>
      <c:valAx>
        <c:axId val="844582367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844586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FC27-2379-4540-B856-AD7A4816F897}" type="datetimeFigureOut">
              <a:rPr lang="es-CL" smtClean="0"/>
              <a:t>25-07-2025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6356B-06E4-4279-92A6-46E069467FC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257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3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96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50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18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38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306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3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68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974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39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2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4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7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15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D2674C-3D99-4E69-88F6-4741A69E8A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8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F1318-B577-4D79-8FB0-378055805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7A7E3-FFD0-4E9C-8F08-39224F56F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E78203-5E2F-4A42-9EE5-3C83330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8A2C28-31B3-4A87-88FC-6480BD0C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789F02-4F95-45D4-972E-806F0D4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9495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659AF-CCB9-4A0D-94CA-281AA3A6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0316AE-6F1B-4F77-BF0C-B17A00FC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775A7-B48E-42BE-A765-D8F9A2E7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4656-15BC-494D-8823-305A64B37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38FC-21DC-4042-B91B-3EAF05A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0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FE225F-8B46-4B68-BA22-37F3A39B66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845B60-3F42-4638-9627-A211D175E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09DAB-765D-4F3F-A41E-25DD42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D4690-23E6-4008-9692-A934F599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F77317-922E-4BBA-A457-57FA2A74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339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9A7B0-3CCD-4119-AD70-5E22CE42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353D7-15D0-4848-8A6B-E139409B4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DAE24-521C-403E-B74D-B45DD1C3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772A89-1DB5-4826-B1D1-26D17425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9B90C-0650-41A8-BE9F-929336FB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819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89434-DA0C-42B7-80D1-CD2484D5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BE632B-794D-404D-B9AD-854C0CA41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58AEA2-7CBF-459E-8FBA-76C296C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E3A48-FB95-499C-B6EC-63242048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2C25D-E4F0-40A8-AC54-2947C76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619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09121-2002-45FD-8890-864E5C9D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46AE5-343D-40F3-A141-DE31941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DFC271-2123-4378-957D-DDEAFAC22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1E626-790E-44D4-9D97-087FE262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DC1E9D-E106-4610-BF45-866A36C2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5F650-12FB-482C-BFE3-6B9FBB3C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76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D6594-A5AE-4658-8E6A-D9FC16918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5A1F52-695E-406E-A47E-E6C79870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0F908-F922-4C70-AD6F-8B8A04FD3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1E9159-5FD3-479E-9D92-9E2E0710D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A5E562-2D06-411C-A021-DC69F6994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C6053EF-E5B2-4543-BCE7-18B5385C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31AA5E9-791A-47BD-99F3-BDEAF32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D642C0-B5AC-45CC-A416-3A87D1CA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24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1C42C4-ADFD-4621-9366-F77D4EC0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E26406-6997-41D3-A647-7DE514FA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369C0D-2130-4899-B894-69D130DDF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99901A-A814-476A-8121-B81C16D8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525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4C9B858-A5DF-4184-9C83-3C72E559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528F61-6F7C-4EA7-AF35-46C6DF67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E5C274-0B90-4639-9465-81ECB346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78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C1A8F-28E4-48C9-A1BE-1E09279D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009629-A15A-4F2B-8BA9-1116F44F5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FD6596-318F-4DFC-89B6-79D325FF0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B01310-C574-4E51-9C3B-819A1489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B29ADE-15F7-4402-B0E4-891B061F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9D6DE-8620-4493-9EF4-43AE0D6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37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5AF2A8-A94D-42C1-A1D2-E8D453C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AE6143-C613-41FB-B548-D939ED257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D786D8-FBEA-424D-A815-748E9AE82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D0C9E-AA0B-4D28-AB2E-01BE28E5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 dirty="0"/>
              <a:t>Proceso: Formulación de planes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2F5E1C-1A67-4898-BD9E-1608213C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8EF031-0E96-4D38-997B-1BC2E015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000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F1CE7F-A92C-4D44-A697-6DB18B6C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14712-D0E5-4305-8D35-75CE980C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6B876-CB3C-48A0-9613-1577D565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CL" dirty="0"/>
              <a:t>Proceso: Formulación de planes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B736CC-2314-4978-9151-93D9F94ED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346E53-BB0F-4D7D-9E86-A9D019354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D2FB-DF22-4765-8869-48BBE6E95C61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1C39C3-4019-4312-BA9B-0AD3AE3AC292}"/>
              </a:ext>
            </a:extLst>
          </p:cNvPr>
          <p:cNvSpPr/>
          <p:nvPr userDrawn="1"/>
        </p:nvSpPr>
        <p:spPr>
          <a:xfrm>
            <a:off x="1" y="6167969"/>
            <a:ext cx="9037674" cy="1793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5279A0B-2B2A-4E07-B2AF-A4D6948550F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795" y="5901981"/>
            <a:ext cx="2845448" cy="7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2060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B87099-614D-4BC1-A663-E8CC98B6B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397" y="100876"/>
            <a:ext cx="2037206" cy="2037206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581873-5AA1-41C3-8B05-2596483B20CD}"/>
              </a:ext>
            </a:extLst>
          </p:cNvPr>
          <p:cNvSpPr txBox="1">
            <a:spLocks/>
          </p:cNvSpPr>
          <p:nvPr/>
        </p:nvSpPr>
        <p:spPr>
          <a:xfrm>
            <a:off x="357187" y="1830574"/>
            <a:ext cx="11477625" cy="2645407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2060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defRPr>
            </a:lvl1pPr>
          </a:lstStyle>
          <a:p>
            <a:pPr>
              <a:spcBef>
                <a:spcPts val="1800"/>
              </a:spcBef>
              <a:spcAft>
                <a:spcPts val="1800"/>
              </a:spcAft>
            </a:pPr>
            <a:br>
              <a:rPr lang="es-CL" dirty="0"/>
            </a:br>
            <a:r>
              <a:rPr lang="es-CL" sz="2200" dirty="0"/>
              <a:t>Proceso</a:t>
            </a:r>
            <a:br>
              <a:rPr lang="es-CL" sz="2200" dirty="0"/>
            </a:br>
            <a:br>
              <a:rPr lang="es-CL" sz="2200" dirty="0"/>
            </a:br>
            <a:r>
              <a:rPr lang="es-CL" sz="4800" dirty="0"/>
              <a:t>Seguimiento y monitoreo 2024</a:t>
            </a:r>
            <a:br>
              <a:rPr lang="es-CL" sz="4800" dirty="0"/>
            </a:br>
            <a:r>
              <a:rPr lang="es-CL" sz="4800" dirty="0"/>
              <a:t>Facultad de Educación y Humanidades</a:t>
            </a:r>
            <a:endParaRPr lang="es-CL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AF9A73CD-A018-4D38-8742-D22CEFA55A14}"/>
              </a:ext>
            </a:extLst>
          </p:cNvPr>
          <p:cNvSpPr txBox="1">
            <a:spLocks/>
          </p:cNvSpPr>
          <p:nvPr/>
        </p:nvSpPr>
        <p:spPr>
          <a:xfrm>
            <a:off x="1612135" y="4374357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dirty="0">
                <a:solidFill>
                  <a:srgbClr val="002060"/>
                </a:solidFill>
              </a:rPr>
              <a:t>Dirección General de Planificación y Estudios</a:t>
            </a: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algn="ctr"/>
            <a:endParaRPr lang="es-CL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s-CL" sz="1800" dirty="0">
                <a:solidFill>
                  <a:srgbClr val="002060"/>
                </a:solidFill>
              </a:rPr>
              <a:t>Concepción/Chillán, julio de 2025</a:t>
            </a:r>
          </a:p>
        </p:txBody>
      </p:sp>
    </p:spTree>
    <p:extLst>
      <p:ext uri="{BB962C8B-B14F-4D97-AF65-F5344CB8AC3E}">
        <p14:creationId xmlns:p14="http://schemas.microsoft.com/office/powerpoint/2010/main" val="1889047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Trabajo Social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E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264355"/>
              </p:ext>
            </p:extLst>
          </p:nvPr>
        </p:nvGraphicFramePr>
        <p:xfrm>
          <a:off x="0" y="1432560"/>
          <a:ext cx="12192000" cy="4415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5381FAEA-9826-416E-9C60-5F2489168EF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88,92%</a:t>
            </a:r>
          </a:p>
        </p:txBody>
      </p:sp>
    </p:spTree>
    <p:extLst>
      <p:ext uri="{BB962C8B-B14F-4D97-AF65-F5344CB8AC3E}">
        <p14:creationId xmlns:p14="http://schemas.microsoft.com/office/powerpoint/2010/main" val="1467618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Educación Especial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FB953700-7E62-4C1A-A293-A3036678DB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9907185"/>
              </p:ext>
            </p:extLst>
          </p:nvPr>
        </p:nvGraphicFramePr>
        <p:xfrm>
          <a:off x="0" y="1430655"/>
          <a:ext cx="12192000" cy="4427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5B1B0F07-2114-47DA-A5EE-EF53C74F2F38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97,50%</a:t>
            </a:r>
          </a:p>
        </p:txBody>
      </p:sp>
    </p:spTree>
    <p:extLst>
      <p:ext uri="{BB962C8B-B14F-4D97-AF65-F5344CB8AC3E}">
        <p14:creationId xmlns:p14="http://schemas.microsoft.com/office/powerpoint/2010/main" val="979721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Historia y Geografía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505457"/>
              </p:ext>
            </p:extLst>
          </p:nvPr>
        </p:nvGraphicFramePr>
        <p:xfrm>
          <a:off x="0" y="1432560"/>
          <a:ext cx="12192000" cy="4434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Elipse 7">
            <a:extLst>
              <a:ext uri="{FF2B5EF4-FFF2-40B4-BE49-F238E27FC236}">
                <a16:creationId xmlns:a16="http://schemas.microsoft.com/office/drawing/2014/main" id="{087534E2-4CB4-4BBD-8132-6C0F0CDA7B45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97,26%</a:t>
            </a:r>
          </a:p>
        </p:txBody>
      </p:sp>
    </p:spTree>
    <p:extLst>
      <p:ext uri="{BB962C8B-B14F-4D97-AF65-F5344CB8AC3E}">
        <p14:creationId xmlns:p14="http://schemas.microsoft.com/office/powerpoint/2010/main" val="133776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Castellano y Comunicación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485507"/>
              </p:ext>
            </p:extLst>
          </p:nvPr>
        </p:nvGraphicFramePr>
        <p:xfrm>
          <a:off x="1" y="1432559"/>
          <a:ext cx="12192000" cy="4463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BBC556F8-E33A-4518-9F5C-689C807077E1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94,45%</a:t>
            </a:r>
          </a:p>
        </p:txBody>
      </p:sp>
    </p:spTree>
    <p:extLst>
      <p:ext uri="{BB962C8B-B14F-4D97-AF65-F5344CB8AC3E}">
        <p14:creationId xmlns:p14="http://schemas.microsoft.com/office/powerpoint/2010/main" val="3891157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Ciencias Naturales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123268"/>
              </p:ext>
            </p:extLst>
          </p:nvPr>
        </p:nvGraphicFramePr>
        <p:xfrm>
          <a:off x="0" y="1437322"/>
          <a:ext cx="12192000" cy="4487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1948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FC3A5437-05C7-4F0D-B7CF-B3796ADB4DD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56,52%</a:t>
            </a:r>
          </a:p>
        </p:txBody>
      </p:sp>
    </p:spTree>
    <p:extLst>
      <p:ext uri="{BB962C8B-B14F-4D97-AF65-F5344CB8AC3E}">
        <p14:creationId xmlns:p14="http://schemas.microsoft.com/office/powerpoint/2010/main" val="2298764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Educación Matemática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13829"/>
              </p:ext>
            </p:extLst>
          </p:nvPr>
        </p:nvGraphicFramePr>
        <p:xfrm>
          <a:off x="0" y="1432559"/>
          <a:ext cx="12192000" cy="4406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5758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C8DD5938-151B-47B4-9BF8-74BC2242B204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99,55%</a:t>
            </a:r>
          </a:p>
        </p:txBody>
      </p:sp>
    </p:spTree>
    <p:extLst>
      <p:ext uri="{BB962C8B-B14F-4D97-AF65-F5344CB8AC3E}">
        <p14:creationId xmlns:p14="http://schemas.microsoft.com/office/powerpoint/2010/main" val="3552896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Educación Física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8560671"/>
              </p:ext>
            </p:extLst>
          </p:nvPr>
        </p:nvGraphicFramePr>
        <p:xfrm>
          <a:off x="-1" y="1431607"/>
          <a:ext cx="12192001" cy="450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8A84CFA1-8729-40EB-95A6-2726281D039B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96,99%</a:t>
            </a:r>
          </a:p>
        </p:txBody>
      </p:sp>
    </p:spTree>
    <p:extLst>
      <p:ext uri="{BB962C8B-B14F-4D97-AF65-F5344CB8AC3E}">
        <p14:creationId xmlns:p14="http://schemas.microsoft.com/office/powerpoint/2010/main" val="538017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Educación General Básica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1374067"/>
              </p:ext>
            </p:extLst>
          </p:nvPr>
        </p:nvGraphicFramePr>
        <p:xfrm>
          <a:off x="0" y="1432559"/>
          <a:ext cx="12192000" cy="4463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7F593D49-1E86-41DE-B958-D725A3D6A19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89,77%</a:t>
            </a:r>
          </a:p>
        </p:txBody>
      </p:sp>
    </p:spTree>
    <p:extLst>
      <p:ext uri="{BB962C8B-B14F-4D97-AF65-F5344CB8AC3E}">
        <p14:creationId xmlns:p14="http://schemas.microsoft.com/office/powerpoint/2010/main" val="684877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Educación Parvularia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075990"/>
              </p:ext>
            </p:extLst>
          </p:nvPr>
        </p:nvGraphicFramePr>
        <p:xfrm>
          <a:off x="-1" y="1432559"/>
          <a:ext cx="12192001" cy="4482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7D628E9C-B099-4C5E-9CDE-134CCD23D25C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70,70%</a:t>
            </a:r>
          </a:p>
        </p:txBody>
      </p:sp>
    </p:spTree>
    <p:extLst>
      <p:ext uri="{BB962C8B-B14F-4D97-AF65-F5344CB8AC3E}">
        <p14:creationId xmlns:p14="http://schemas.microsoft.com/office/powerpoint/2010/main" val="772446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0788C40-3833-430E-88EF-0451CCAED0B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3AD1A28-7198-42D5-BE59-3186DC105F73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Pedagogía en Inglés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201057"/>
              </p:ext>
            </p:extLst>
          </p:nvPr>
        </p:nvGraphicFramePr>
        <p:xfrm>
          <a:off x="0" y="1432559"/>
          <a:ext cx="12192000" cy="4482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A398D64-F8DE-4EF8-9D14-6CCC87CB333A}"/>
              </a:ext>
            </a:extLst>
          </p:cNvPr>
          <p:cNvCxnSpPr>
            <a:cxnSpLocks/>
          </p:cNvCxnSpPr>
          <p:nvPr/>
        </p:nvCxnSpPr>
        <p:spPr>
          <a:xfrm>
            <a:off x="11934824" y="157663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52B43B89-E04E-46DB-B067-95085ADAC260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88,16%</a:t>
            </a:r>
          </a:p>
        </p:txBody>
      </p:sp>
    </p:spTree>
    <p:extLst>
      <p:ext uri="{BB962C8B-B14F-4D97-AF65-F5344CB8AC3E}">
        <p14:creationId xmlns:p14="http://schemas.microsoft.com/office/powerpoint/2010/main" val="124110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CBBA394A-25BB-48FB-99F9-5B57D2961542}"/>
              </a:ext>
            </a:extLst>
          </p:cNvPr>
          <p:cNvSpPr/>
          <p:nvPr/>
        </p:nvSpPr>
        <p:spPr>
          <a:xfrm>
            <a:off x="838201" y="1594991"/>
            <a:ext cx="1051382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 1. Monitoreo de Planes de Desarrollo: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Corresponde al seguimiento de los avances logrados en el período entre </a:t>
            </a:r>
            <a:r>
              <a:rPr lang="es-ES" sz="1700" b="1" dirty="0"/>
              <a:t>enero a diciembre de 2024</a:t>
            </a:r>
            <a:r>
              <a:rPr lang="es-ES" sz="1700" dirty="0"/>
              <a:t>, para el apoyo de este proceso, se dispone del Sistema de Información de Gestión Estratégica – </a:t>
            </a:r>
            <a:r>
              <a:rPr lang="es-ES" sz="1700" b="1" dirty="0"/>
              <a:t>SIGEUBB en Intranet</a:t>
            </a:r>
            <a:r>
              <a:rPr lang="es-ES" sz="1700" dirty="0"/>
              <a:t>. 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Las </a:t>
            </a:r>
            <a:r>
              <a:rPr lang="es-ES" sz="1700" b="1" dirty="0"/>
              <a:t>evidencias e información de los avances deben ser ingresados por la persona responsable </a:t>
            </a:r>
            <a:r>
              <a:rPr lang="es-ES" sz="1700" dirty="0"/>
              <a:t>de cada objetivo específico, y luego la persona responsable del plan debe </a:t>
            </a:r>
            <a:r>
              <a:rPr lang="es-ES" sz="1700" b="1" dirty="0"/>
              <a:t>VALIDAR el Informe de monitoreo del año 2024.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Este proceso se habilitó hasta el día </a:t>
            </a:r>
            <a:r>
              <a:rPr lang="es-ES" sz="1700" b="1" dirty="0"/>
              <a:t>31 de abril de 2025, </a:t>
            </a:r>
            <a:r>
              <a:rPr lang="es-ES" sz="1700" dirty="0"/>
              <a:t>excepcionalmente extendido hasta el </a:t>
            </a:r>
            <a:r>
              <a:rPr lang="es-ES" sz="1700" b="1" dirty="0"/>
              <a:t>31 de julio de 2025, </a:t>
            </a:r>
            <a:r>
              <a:rPr lang="es-ES" sz="1700" dirty="0"/>
              <a:t>para contar con la mayor cantidad de información actualizada.</a:t>
            </a: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s-ES" sz="1700" dirty="0"/>
              <a:t>Posteriormente, el </a:t>
            </a:r>
            <a:r>
              <a:rPr lang="es-ES" sz="1700" b="1" dirty="0"/>
              <a:t>Informe de Monitoreo del año 2024</a:t>
            </a:r>
            <a:r>
              <a:rPr lang="es-ES" sz="1700" dirty="0"/>
              <a:t>, se puede descargar por cada responsable directamente del SIGEUBB y la comunidad en general, lo puede descargar en la sección “documentos institucionales - búsqueda básica” en Intranet. </a:t>
            </a:r>
            <a:endParaRPr lang="es-ES" sz="1700" b="1" dirty="0"/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b="1" dirty="0"/>
              <a:t>2. Levantamiento de nuevos planes 2025-2029: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s-ES" sz="1700" dirty="0"/>
              <a:t>El proceso de levantamiento de los nuevos planes, se inicia con el cierre y validación del monitoreo 2024 del plan, continuando con la asesoría de la DGPE (si la unidad lo estima pertinente) para desarrollo de talleres de levantamiento de información y posterior propuesta de plan de desarrollo.</a:t>
            </a:r>
          </a:p>
        </p:txBody>
      </p:sp>
      <p:sp>
        <p:nvSpPr>
          <p:cNvPr id="6" name="Título 6">
            <a:extLst>
              <a:ext uri="{FF2B5EF4-FFF2-40B4-BE49-F238E27FC236}">
                <a16:creationId xmlns:a16="http://schemas.microsoft.com/office/drawing/2014/main" id="{0942471A-560D-484F-AC39-941B56C2789B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A8D7560-E21A-4CB4-90E7-D759718F8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11146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BD2849A-867F-463A-808C-000229846C2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974ABB30-7F88-441D-84F3-8A46F41C01D5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Análisis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Facultad de Educación y Humanidades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878E6A-E675-4153-973C-5C4272FB73A9}"/>
              </a:ext>
            </a:extLst>
          </p:cNvPr>
          <p:cNvSpPr txBox="1"/>
          <p:nvPr/>
        </p:nvSpPr>
        <p:spPr>
          <a:xfrm>
            <a:off x="666452" y="1683385"/>
            <a:ext cx="10859095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C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recomienda: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la infraestructura física y dotación de recursos didácticos y tecnológicos para asegurar el desarrollo integral de la docencia, la investigación y la atención a la comunidad.</a:t>
            </a:r>
          </a:p>
          <a:p>
            <a:pPr lvl="1" algn="just"/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Integrar progresivamente tecnologías educativas y herramientas digitales en los procesos de enseñanza-aprendizaje, fortaleciendo las competencias digitales del cuerpo académico.</a:t>
            </a:r>
          </a:p>
          <a:p>
            <a:pPr lvl="1" algn="just"/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Actualizar y retroalimentar los planes de estudio y perfiles de egreso de las carreras, incorporando mecanismos de seguimiento, evaluación y participación triestamental.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la vinculación bidireccional con el medio mediante estrategias sistemáticas de difusión, redes colaborativas y participación activa en el entorno regional y nacional.</a:t>
            </a:r>
          </a:p>
          <a:p>
            <a:pPr lvl="1" algn="just"/>
            <a:endParaRPr lang="es-C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el desarrollo de investigación aplicada, la creación de programas de postítulo y la vinculación de la actividad académica con procesos de transferencia e innovación.</a:t>
            </a:r>
          </a:p>
          <a:p>
            <a:pPr lvl="1" algn="just"/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C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la participación de estudiantes, académicos y funcionarios en los procesos de toma de decisiones y actividades académicas, promoviendo la triestamentalidad efectiva.</a:t>
            </a:r>
          </a:p>
        </p:txBody>
      </p:sp>
    </p:spTree>
    <p:extLst>
      <p:ext uri="{BB962C8B-B14F-4D97-AF65-F5344CB8AC3E}">
        <p14:creationId xmlns:p14="http://schemas.microsoft.com/office/powerpoint/2010/main" val="418066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E3C7A9-DB2E-4BB7-81B5-DEDBBE2A77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br>
              <a:rPr lang="es-CL" dirty="0">
                <a:solidFill>
                  <a:schemeClr val="bg1"/>
                </a:solidFill>
              </a:rPr>
            </a:br>
            <a:r>
              <a:rPr lang="es-CL" sz="2200" dirty="0">
                <a:solidFill>
                  <a:schemeClr val="bg1"/>
                </a:solidFill>
              </a:rPr>
              <a:t>ESPERO QUE HAYAN DISFRUTADO DE ESTA JORNADA</a:t>
            </a:r>
            <a:endParaRPr lang="es-CL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91E862-2C7E-48A5-A83D-283B82F997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1800" dirty="0">
                <a:solidFill>
                  <a:schemeClr val="bg1"/>
                </a:solidFill>
              </a:rPr>
              <a:t>¡GRACIAS!</a:t>
            </a:r>
            <a:endParaRPr lang="es-CL" sz="18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14471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6">
            <a:extLst>
              <a:ext uri="{FF2B5EF4-FFF2-40B4-BE49-F238E27FC236}">
                <a16:creationId xmlns:a16="http://schemas.microsoft.com/office/drawing/2014/main" id="{43CF2142-F0C6-4F9A-8301-3A7ED130F0CE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Proceso de Seguimiento y Monitoreo año 2024</a:t>
            </a:r>
          </a:p>
          <a:p>
            <a:pPr algn="l"/>
            <a:r>
              <a:rPr lang="es-CL" sz="2400" dirty="0">
                <a:solidFill>
                  <a:schemeClr val="tx2"/>
                </a:solidFill>
                <a:latin typeface="Poppins" panose="00000500000000000000" pitchFamily="2" charset="0"/>
              </a:rPr>
              <a:t>Tabla Resumen de la Facultad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2E7C94B9-3CF1-47D7-87CA-5CD0507E12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52127"/>
              </p:ext>
            </p:extLst>
          </p:nvPr>
        </p:nvGraphicFramePr>
        <p:xfrm>
          <a:off x="259380" y="1484501"/>
          <a:ext cx="11654712" cy="44184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678217">
                  <a:extLst>
                    <a:ext uri="{9D8B030D-6E8A-4147-A177-3AD203B41FA5}">
                      <a16:colId xmlns:a16="http://schemas.microsoft.com/office/drawing/2014/main" val="3149837906"/>
                    </a:ext>
                  </a:extLst>
                </a:gridCol>
                <a:gridCol w="765235">
                  <a:extLst>
                    <a:ext uri="{9D8B030D-6E8A-4147-A177-3AD203B41FA5}">
                      <a16:colId xmlns:a16="http://schemas.microsoft.com/office/drawing/2014/main" val="2507134583"/>
                    </a:ext>
                  </a:extLst>
                </a:gridCol>
                <a:gridCol w="652698">
                  <a:extLst>
                    <a:ext uri="{9D8B030D-6E8A-4147-A177-3AD203B41FA5}">
                      <a16:colId xmlns:a16="http://schemas.microsoft.com/office/drawing/2014/main" val="3072317233"/>
                    </a:ext>
                  </a:extLst>
                </a:gridCol>
                <a:gridCol w="765235">
                  <a:extLst>
                    <a:ext uri="{9D8B030D-6E8A-4147-A177-3AD203B41FA5}">
                      <a16:colId xmlns:a16="http://schemas.microsoft.com/office/drawing/2014/main" val="536743239"/>
                    </a:ext>
                  </a:extLst>
                </a:gridCol>
                <a:gridCol w="652698">
                  <a:extLst>
                    <a:ext uri="{9D8B030D-6E8A-4147-A177-3AD203B41FA5}">
                      <a16:colId xmlns:a16="http://schemas.microsoft.com/office/drawing/2014/main" val="814271573"/>
                    </a:ext>
                  </a:extLst>
                </a:gridCol>
                <a:gridCol w="765235">
                  <a:extLst>
                    <a:ext uri="{9D8B030D-6E8A-4147-A177-3AD203B41FA5}">
                      <a16:colId xmlns:a16="http://schemas.microsoft.com/office/drawing/2014/main" val="718614449"/>
                    </a:ext>
                  </a:extLst>
                </a:gridCol>
                <a:gridCol w="685140">
                  <a:extLst>
                    <a:ext uri="{9D8B030D-6E8A-4147-A177-3AD203B41FA5}">
                      <a16:colId xmlns:a16="http://schemas.microsoft.com/office/drawing/2014/main" val="1992037419"/>
                    </a:ext>
                  </a:extLst>
                </a:gridCol>
                <a:gridCol w="685140">
                  <a:extLst>
                    <a:ext uri="{9D8B030D-6E8A-4147-A177-3AD203B41FA5}">
                      <a16:colId xmlns:a16="http://schemas.microsoft.com/office/drawing/2014/main" val="2645583040"/>
                    </a:ext>
                  </a:extLst>
                </a:gridCol>
                <a:gridCol w="685140">
                  <a:extLst>
                    <a:ext uri="{9D8B030D-6E8A-4147-A177-3AD203B41FA5}">
                      <a16:colId xmlns:a16="http://schemas.microsoft.com/office/drawing/2014/main" val="1281927095"/>
                    </a:ext>
                  </a:extLst>
                </a:gridCol>
                <a:gridCol w="765235">
                  <a:extLst>
                    <a:ext uri="{9D8B030D-6E8A-4147-A177-3AD203B41FA5}">
                      <a16:colId xmlns:a16="http://schemas.microsoft.com/office/drawing/2014/main" val="667555079"/>
                    </a:ext>
                  </a:extLst>
                </a:gridCol>
                <a:gridCol w="685140">
                  <a:extLst>
                    <a:ext uri="{9D8B030D-6E8A-4147-A177-3AD203B41FA5}">
                      <a16:colId xmlns:a16="http://schemas.microsoft.com/office/drawing/2014/main" val="3588380799"/>
                    </a:ext>
                  </a:extLst>
                </a:gridCol>
                <a:gridCol w="869599">
                  <a:extLst>
                    <a:ext uri="{9D8B030D-6E8A-4147-A177-3AD203B41FA5}">
                      <a16:colId xmlns:a16="http://schemas.microsoft.com/office/drawing/2014/main" val="4216625533"/>
                    </a:ext>
                  </a:extLst>
                </a:gridCol>
              </a:tblGrid>
              <a:tr h="1867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u="none" strike="noStrike" kern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2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163335"/>
                  </a:ext>
                </a:extLst>
              </a:tr>
              <a:tr h="322735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Unidad</a:t>
                      </a:r>
                      <a:endParaRPr lang="es-CL" sz="14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98" marR="5498" marT="5498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Validación </a:t>
                      </a:r>
                      <a:endParaRPr lang="es-CL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Avance</a:t>
                      </a:r>
                    </a:p>
                    <a:p>
                      <a:pPr algn="ctr" fontAlgn="ctr"/>
                      <a:r>
                        <a:rPr lang="es-C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2020-2024</a:t>
                      </a: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641120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Facultad de Educación y Humanidades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99,53%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37405969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Artes y Letras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61,80%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3908019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Ciencias de la Educación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2116916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Ciencias Sociales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98,43%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9702956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Estudios Generales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96,64%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003402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Pedagogía en Castellano y Comunicación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94,45%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6166755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Ciencias Naturales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56,52%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94036526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Educación Física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96,99%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3579722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Pedagogía en Educación General Básica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89,77%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1506247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Educación Matemática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99,55%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5380702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Educación Parvularia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70,70%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824585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Pedagogía en Historia y Geografía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97,26%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6832793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Inglés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6697169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Psicología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82,59%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7527928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Trabajo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Sí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88,92%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9883365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</a:t>
                      </a:r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Pedagogía en Educación Especial con mención en dificultades específicas del aprendizaje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Programa 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9E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Vigente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(Plan comienza el 2023)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Sí</a:t>
                      </a:r>
                      <a:endParaRPr lang="es-CL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98" marR="5498" marT="5498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3605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5" name="Título 6">
            <a:extLst>
              <a:ext uri="{FF2B5EF4-FFF2-40B4-BE49-F238E27FC236}">
                <a16:creationId xmlns:a16="http://schemas.microsoft.com/office/drawing/2014/main" id="{06259D15-837B-4BD7-8A02-5F9AD8E1D9EA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PDP Facultad de Educación y Humanidades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5C7E4592-7A36-41C6-B483-02B5BBD74481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8148408"/>
              </p:ext>
            </p:extLst>
          </p:nvPr>
        </p:nvGraphicFramePr>
        <p:xfrm>
          <a:off x="0" y="1524000"/>
          <a:ext cx="12192000" cy="443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D2095A8A-2098-4B07-9BAC-31F64F3481B5}"/>
              </a:ext>
            </a:extLst>
          </p:cNvPr>
          <p:cNvCxnSpPr>
            <a:cxnSpLocks/>
          </p:cNvCxnSpPr>
          <p:nvPr/>
        </p:nvCxnSpPr>
        <p:spPr>
          <a:xfrm>
            <a:off x="11962662" y="1629082"/>
            <a:ext cx="0" cy="3971421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ipse 9">
            <a:extLst>
              <a:ext uri="{FF2B5EF4-FFF2-40B4-BE49-F238E27FC236}">
                <a16:creationId xmlns:a16="http://schemas.microsoft.com/office/drawing/2014/main" id="{58D735C2-E710-4866-8420-FAB14ECBC416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99,53%</a:t>
            </a:r>
          </a:p>
        </p:txBody>
      </p:sp>
    </p:spTree>
    <p:extLst>
      <p:ext uri="{BB962C8B-B14F-4D97-AF65-F5344CB8AC3E}">
        <p14:creationId xmlns:p14="http://schemas.microsoft.com/office/powerpoint/2010/main" val="337538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194CB61-82AD-49D0-B8E6-B7AFA5C5936F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Artes y Letras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1A5DFA3-5E4E-40A7-9CFF-90605BD5E6BB}"/>
              </a:ext>
            </a:extLst>
          </p:cNvPr>
          <p:cNvCxnSpPr>
            <a:cxnSpLocks/>
          </p:cNvCxnSpPr>
          <p:nvPr/>
        </p:nvCxnSpPr>
        <p:spPr>
          <a:xfrm>
            <a:off x="11906249" y="158616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DE1BCE6-C840-41D2-80AB-A178FA0581B8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901559"/>
              </p:ext>
            </p:extLst>
          </p:nvPr>
        </p:nvGraphicFramePr>
        <p:xfrm>
          <a:off x="0" y="1586160"/>
          <a:ext cx="12192000" cy="429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Elipse 7">
            <a:extLst>
              <a:ext uri="{FF2B5EF4-FFF2-40B4-BE49-F238E27FC236}">
                <a16:creationId xmlns:a16="http://schemas.microsoft.com/office/drawing/2014/main" id="{5E0CAC27-24D7-4595-A180-107E1A469B38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61,80%</a:t>
            </a:r>
          </a:p>
        </p:txBody>
      </p:sp>
    </p:spTree>
    <p:extLst>
      <p:ext uri="{BB962C8B-B14F-4D97-AF65-F5344CB8AC3E}">
        <p14:creationId xmlns:p14="http://schemas.microsoft.com/office/powerpoint/2010/main" val="297217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sp>
        <p:nvSpPr>
          <p:cNvPr id="3" name="Título 6">
            <a:extLst>
              <a:ext uri="{FF2B5EF4-FFF2-40B4-BE49-F238E27FC236}">
                <a16:creationId xmlns:a16="http://schemas.microsoft.com/office/drawing/2014/main" id="{1635F1A9-4D4B-4813-8211-EB0BF1486DAC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Departamento de Ciencias de la Educación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20692ED-C97D-4CB0-BB99-D567D7937283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688955"/>
              </p:ext>
            </p:extLst>
          </p:nvPr>
        </p:nvGraphicFramePr>
        <p:xfrm>
          <a:off x="0" y="1432560"/>
          <a:ext cx="12192000" cy="4415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9C24C107-83D0-44C4-9A95-5CC7B886ABC2}"/>
              </a:ext>
            </a:extLst>
          </p:cNvPr>
          <p:cNvCxnSpPr>
            <a:cxnSpLocks/>
          </p:cNvCxnSpPr>
          <p:nvPr/>
        </p:nvCxnSpPr>
        <p:spPr>
          <a:xfrm>
            <a:off x="11925299" y="156711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9D9A1C9F-9452-4C7E-BA2D-FA707F659763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68,40%</a:t>
            </a:r>
          </a:p>
        </p:txBody>
      </p:sp>
    </p:spTree>
    <p:extLst>
      <p:ext uri="{BB962C8B-B14F-4D97-AF65-F5344CB8AC3E}">
        <p14:creationId xmlns:p14="http://schemas.microsoft.com/office/powerpoint/2010/main" val="2654862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AEF5D0EA-E9DB-4EE1-98CD-2237C9A592DA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94DB96B-82A0-4413-8E0C-B93EDBF4EEBD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de Ciencias Sociales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511856"/>
              </p:ext>
            </p:extLst>
          </p:nvPr>
        </p:nvGraphicFramePr>
        <p:xfrm>
          <a:off x="0" y="1432560"/>
          <a:ext cx="12192000" cy="435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5DD1910-65F5-400E-9A0D-2615701D20CF}"/>
              </a:ext>
            </a:extLst>
          </p:cNvPr>
          <p:cNvCxnSpPr>
            <a:cxnSpLocks/>
          </p:cNvCxnSpPr>
          <p:nvPr/>
        </p:nvCxnSpPr>
        <p:spPr>
          <a:xfrm>
            <a:off x="11934824" y="150996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C3001C53-F700-47AC-97C0-0AD9E4799B0D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98,43%</a:t>
            </a:r>
          </a:p>
        </p:txBody>
      </p:sp>
    </p:spTree>
    <p:extLst>
      <p:ext uri="{BB962C8B-B14F-4D97-AF65-F5344CB8AC3E}">
        <p14:creationId xmlns:p14="http://schemas.microsoft.com/office/powerpoint/2010/main" val="414647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711A3A07-B852-485B-B48B-D19CAC2B0809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6E28312A-2D7E-4E71-9359-E8B58533E561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rgbClr val="002060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rgbClr val="002060"/>
                </a:solidFill>
                <a:latin typeface="Poppins" panose="00000500000000000000" pitchFamily="2" charset="0"/>
              </a:rPr>
              <a:t>PDO Departamento de Estudios Generales 2020-2024</a:t>
            </a:r>
            <a:endParaRPr lang="es-CL" sz="2400" dirty="0">
              <a:solidFill>
                <a:srgbClr val="002060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294492"/>
              </p:ext>
            </p:extLst>
          </p:nvPr>
        </p:nvGraphicFramePr>
        <p:xfrm>
          <a:off x="-1" y="1434464"/>
          <a:ext cx="12192001" cy="4423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B6AFC54-9192-4F25-A93F-CD7A6A65B4A5}"/>
              </a:ext>
            </a:extLst>
          </p:cNvPr>
          <p:cNvCxnSpPr>
            <a:cxnSpLocks/>
          </p:cNvCxnSpPr>
          <p:nvPr/>
        </p:nvCxnSpPr>
        <p:spPr>
          <a:xfrm>
            <a:off x="11944349" y="1548061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94A3E6BD-4277-4568-AD24-81997F7CC20F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96,64%</a:t>
            </a:r>
          </a:p>
        </p:txBody>
      </p:sp>
    </p:spTree>
    <p:extLst>
      <p:ext uri="{BB962C8B-B14F-4D97-AF65-F5344CB8AC3E}">
        <p14:creationId xmlns:p14="http://schemas.microsoft.com/office/powerpoint/2010/main" val="33127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223A0D6-3957-4E9C-8D05-524D51787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3520" y="6370320"/>
            <a:ext cx="3718560" cy="351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1" kern="1200">
                <a:solidFill>
                  <a:schemeClr val="tx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/>
              <a:t>Seguimiento y monitoreo de planes 2024</a:t>
            </a:r>
            <a:endParaRPr lang="es-CL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604AB72-D508-4A7E-80CF-69BC7A360685}"/>
              </a:ext>
            </a:extLst>
          </p:cNvPr>
          <p:cNvCxnSpPr/>
          <p:nvPr/>
        </p:nvCxnSpPr>
        <p:spPr>
          <a:xfrm>
            <a:off x="1938851" y="1432824"/>
            <a:ext cx="756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ítulo 6">
            <a:extLst>
              <a:ext uri="{FF2B5EF4-FFF2-40B4-BE49-F238E27FC236}">
                <a16:creationId xmlns:a16="http://schemas.microsoft.com/office/drawing/2014/main" id="{7F7EE7E4-6D65-42B0-8DFB-A1DC1EFF6170}"/>
              </a:ext>
            </a:extLst>
          </p:cNvPr>
          <p:cNvSpPr txBox="1">
            <a:spLocks/>
          </p:cNvSpPr>
          <p:nvPr/>
        </p:nvSpPr>
        <p:spPr>
          <a:xfrm>
            <a:off x="1837202" y="365125"/>
            <a:ext cx="95165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2400" b="1" dirty="0">
                <a:solidFill>
                  <a:schemeClr val="tx2"/>
                </a:solidFill>
                <a:latin typeface="Poppins" panose="00000500000000000000" pitchFamily="2" charset="0"/>
              </a:rPr>
              <a:t>Cumplimiento por objetivo general</a:t>
            </a:r>
          </a:p>
          <a:p>
            <a:pPr algn="l"/>
            <a:r>
              <a:rPr lang="es-CL" sz="1800" dirty="0">
                <a:solidFill>
                  <a:schemeClr val="tx2"/>
                </a:solidFill>
                <a:latin typeface="Poppins" panose="00000500000000000000" pitchFamily="2" charset="0"/>
              </a:rPr>
              <a:t>PDO Escuela Psicología 2020-2024</a:t>
            </a:r>
            <a:endParaRPr lang="es-CL" sz="2400" dirty="0">
              <a:solidFill>
                <a:schemeClr val="tx2"/>
              </a:solidFill>
              <a:latin typeface="Poppins" panose="00000500000000000000" pitchFamily="2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2521706"/>
              </p:ext>
            </p:extLst>
          </p:nvPr>
        </p:nvGraphicFramePr>
        <p:xfrm>
          <a:off x="1" y="1432560"/>
          <a:ext cx="12192000" cy="4453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73E6B14-859A-4D3A-8B4E-ED59D92BF949}"/>
              </a:ext>
            </a:extLst>
          </p:cNvPr>
          <p:cNvCxnSpPr>
            <a:cxnSpLocks/>
          </p:cNvCxnSpPr>
          <p:nvPr/>
        </p:nvCxnSpPr>
        <p:spPr>
          <a:xfrm>
            <a:off x="11944349" y="1557586"/>
            <a:ext cx="0" cy="397142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ipse 7">
            <a:extLst>
              <a:ext uri="{FF2B5EF4-FFF2-40B4-BE49-F238E27FC236}">
                <a16:creationId xmlns:a16="http://schemas.microsoft.com/office/drawing/2014/main" id="{88E8BC35-9B8F-4F16-9ECA-F5CEB385A8A2}"/>
              </a:ext>
            </a:extLst>
          </p:cNvPr>
          <p:cNvSpPr/>
          <p:nvPr/>
        </p:nvSpPr>
        <p:spPr>
          <a:xfrm>
            <a:off x="10657491" y="147144"/>
            <a:ext cx="1313792" cy="1285677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82,59%</a:t>
            </a:r>
          </a:p>
        </p:txBody>
      </p:sp>
    </p:spTree>
    <p:extLst>
      <p:ext uri="{BB962C8B-B14F-4D97-AF65-F5344CB8AC3E}">
        <p14:creationId xmlns:p14="http://schemas.microsoft.com/office/powerpoint/2010/main" val="305224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7464</TotalTime>
  <Words>1065</Words>
  <Application>Microsoft Office PowerPoint</Application>
  <PresentationFormat>Panorámica</PresentationFormat>
  <Paragraphs>323</Paragraphs>
  <Slides>21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Poppins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ESPERO QUE HAYAN DISFRUTADO DE ESTA JORNADA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 de formulación de Planes</dc:title>
  <dc:creator>ubb</dc:creator>
  <cp:lastModifiedBy>ubb</cp:lastModifiedBy>
  <cp:revision>173</cp:revision>
  <dcterms:created xsi:type="dcterms:W3CDTF">2024-12-18T18:04:46Z</dcterms:created>
  <dcterms:modified xsi:type="dcterms:W3CDTF">2025-07-25T20:33:18Z</dcterms:modified>
</cp:coreProperties>
</file>