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650" r:id="rId2"/>
    <p:sldId id="556" r:id="rId3"/>
    <p:sldId id="571" r:id="rId4"/>
    <p:sldId id="639" r:id="rId5"/>
    <p:sldId id="640" r:id="rId6"/>
    <p:sldId id="646" r:id="rId7"/>
    <p:sldId id="641" r:id="rId8"/>
    <p:sldId id="642" r:id="rId9"/>
    <p:sldId id="643" r:id="rId10"/>
    <p:sldId id="647" r:id="rId11"/>
    <p:sldId id="648" r:id="rId12"/>
    <p:sldId id="652" r:id="rId13"/>
    <p:sldId id="653" r:id="rId14"/>
    <p:sldId id="654" r:id="rId15"/>
    <p:sldId id="655" r:id="rId16"/>
    <p:sldId id="656" r:id="rId17"/>
    <p:sldId id="657" r:id="rId18"/>
    <p:sldId id="644" r:id="rId19"/>
    <p:sldId id="579" r:id="rId20"/>
    <p:sldId id="651" r:id="rId2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614"/>
    <a:srgbClr val="BFBD00"/>
    <a:srgbClr val="FCDB88"/>
    <a:srgbClr val="E7E6E6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I\Gr&#225;ficos%20FI%2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FI!$B$3:$B$18</c:f>
              <c:strCache>
                <c:ptCount val="16"/>
                <c:pt idx="0">
                  <c:v>1.1.1 Implementar mecanismos de transparencia en el desarrollo de la facultad</c:v>
                </c:pt>
                <c:pt idx="1">
                  <c:v>1.1.2 Implementar mejoras en los procesos de gestión de la facultad</c:v>
                </c:pt>
                <c:pt idx="2">
                  <c:v>1.2.1 Promover el desarrollo de la facultad en base a la responsabilidad social</c:v>
                </c:pt>
                <c:pt idx="3">
                  <c:v>1.3.1 Asegurar la pertinencia de los funcionarios de la facultad</c:v>
                </c:pt>
                <c:pt idx="4">
                  <c:v>3.2.1 Desarrollar la investigación de la facultad de clase mundial</c:v>
                </c:pt>
                <c:pt idx="5">
                  <c:v>3.3.1 Fortalecer la innovación, emprendimiento y transferencia tecnológica en la facultad</c:v>
                </c:pt>
                <c:pt idx="6">
                  <c:v>5.2.1 Vincular bidireccionalmente, a nivel nacional e internacional, el quehacer de la facultad con los requerimientos y desafíos del entorno significativo</c:v>
                </c:pt>
                <c:pt idx="7">
                  <c:v>6.1.1 Asegurar que la facultad desarrolle su quehacer mediante procesos de calidad estandarizados bajo las normas vigentes en la universdad</c:v>
                </c:pt>
                <c:pt idx="8">
                  <c:v>6.2.1 Promover el cumplimento de criterios de certificaciones internacionales de la facultad</c:v>
                </c:pt>
                <c:pt idx="9">
                  <c:v>4.1.1 Potenciar la oferta de programas de postgrado de excelencia</c:v>
                </c:pt>
                <c:pt idx="10">
                  <c:v>5.3.1 Fortalecer la internacionalización</c:v>
                </c:pt>
                <c:pt idx="11">
                  <c:v>3.1.1 Fortalecer la productividad científica de la facultad</c:v>
                </c:pt>
                <c:pt idx="12">
                  <c:v>1.4.1 Gestionar la habilitación de espacios físicos inclusivos y pertinentes en la facultad (equipos y software)</c:v>
                </c:pt>
                <c:pt idx="13">
                  <c:v>2.2.1 Fortalecer el desarrollo estudiantil y su calidad de vida</c:v>
                </c:pt>
                <c:pt idx="14">
                  <c:v>2.1.1 Consolidar los programas de pregrado mediante la pertinencia y calidad</c:v>
                </c:pt>
                <c:pt idx="15">
                  <c:v>2.3.1 Fortalecer la actividad de formación continua</c:v>
                </c:pt>
              </c:strCache>
            </c:strRef>
          </c:cat>
          <c:val>
            <c:numRef>
              <c:f>FI!$C$3:$C$18</c:f>
              <c:numCache>
                <c:formatCode>0.0000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0.97219999999999995</c:v>
                </c:pt>
                <c:pt idx="10">
                  <c:v>0.88</c:v>
                </c:pt>
                <c:pt idx="11">
                  <c:v>0.875</c:v>
                </c:pt>
                <c:pt idx="12">
                  <c:v>0.66670000000000007</c:v>
                </c:pt>
                <c:pt idx="13">
                  <c:v>0.66670000000000007</c:v>
                </c:pt>
                <c:pt idx="14">
                  <c:v>0.58499999999999996</c:v>
                </c:pt>
                <c:pt idx="1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10-4B88-8507-A641CC34C2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Civil Industrial'!$B$3:$B$9</c:f>
              <c:strCache>
                <c:ptCount val="7"/>
                <c:pt idx="0">
                  <c:v>2.2.1 Acompañar a los estudiantes que ingresan a programas de apoyo social económico, de salud y psicológico</c:v>
                </c:pt>
                <c:pt idx="1">
                  <c:v>5.3.1 Promover la internacionalización del programa de ingeniería civil industrial</c:v>
                </c:pt>
                <c:pt idx="2">
                  <c:v>5.1.1 Posicionar la imagen de la escuela de ingeniería civil industrial ubb</c:v>
                </c:pt>
                <c:pt idx="3">
                  <c:v>6.1.1 Garantizar que el programa de ingeniería civil industrial cumple con procesos de calidad estandarizados y pertinentes.</c:v>
                </c:pt>
                <c:pt idx="4">
                  <c:v>1.1.1 Modernizar procesos críticos de la escuela de ingeniería civil industrial</c:v>
                </c:pt>
                <c:pt idx="5">
                  <c:v>2.1.1 Garantizar un correcto funcionamiento del proceso de enseñanza-aprendizaje.</c:v>
                </c:pt>
                <c:pt idx="6">
                  <c:v>2.4.1 Potenciar el proceso de enseñanza y aprendizaje</c:v>
                </c:pt>
              </c:strCache>
            </c:strRef>
          </c:cat>
          <c:val>
            <c:numRef>
              <c:f>'Esc. Ing. Civil Industrial'!$C$3:$C$9</c:f>
              <c:numCache>
                <c:formatCode>0.0000</c:formatCode>
                <c:ptCount val="7"/>
                <c:pt idx="0">
                  <c:v>1</c:v>
                </c:pt>
                <c:pt idx="1">
                  <c:v>0.94440000000000002</c:v>
                </c:pt>
                <c:pt idx="2">
                  <c:v>0.875</c:v>
                </c:pt>
                <c:pt idx="3">
                  <c:v>0.8</c:v>
                </c:pt>
                <c:pt idx="4">
                  <c:v>0.72499999999999998</c:v>
                </c:pt>
                <c:pt idx="5">
                  <c:v>0.26150000000000001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B0-49B2-83C5-2D1363337E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Civil Mecánica'!$B$3:$B$11</c:f>
              <c:strCache>
                <c:ptCount val="9"/>
                <c:pt idx="0">
                  <c:v>1.3.1 Fortalecer el capital humano enfocado en desarrollo de la docencia de la escuela.</c:v>
                </c:pt>
                <c:pt idx="1">
                  <c:v>2.2.1 Fortalecer el desarrollo integral de los estudiantes.</c:v>
                </c:pt>
                <c:pt idx="2">
                  <c:v>5.3.1 Promover la movilidad del programa de la escuela.</c:v>
                </c:pt>
                <c:pt idx="3">
                  <c:v>2.1.1 Garantizar un correcto funcionamiento del proceso de enseñanza-aprendizaje.</c:v>
                </c:pt>
                <c:pt idx="4">
                  <c:v>6.1.1 Garantizar que el programa de ingeniería civil mecánica cumple con procesos de calidad estandarizados y pertinentes.</c:v>
                </c:pt>
                <c:pt idx="5">
                  <c:v>1.2.1 Asegurar el desarrollo de la escuela.</c:v>
                </c:pt>
                <c:pt idx="6">
                  <c:v>5.1.1 Posicionar la imagen de la escuela</c:v>
                </c:pt>
                <c:pt idx="7">
                  <c:v>5.2.1 Fomentar la vinculación con el medio en la escuela</c:v>
                </c:pt>
                <c:pt idx="8">
                  <c:v>6.1.2 Fortalecer el programa para lograr el cumplimiento de estándares de certificación o acreditación internacional.</c:v>
                </c:pt>
              </c:strCache>
            </c:strRef>
          </c:cat>
          <c:val>
            <c:numRef>
              <c:f>'Esc. Ing. Civil Mecánica'!$C$3:$C$11</c:f>
              <c:numCache>
                <c:formatCode>0.0000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0.93669999999999998</c:v>
                </c:pt>
                <c:pt idx="4">
                  <c:v>0.91670000000000007</c:v>
                </c:pt>
                <c:pt idx="5">
                  <c:v>0.9</c:v>
                </c:pt>
                <c:pt idx="6">
                  <c:v>0.75</c:v>
                </c:pt>
                <c:pt idx="7">
                  <c:v>0.64170000000000005</c:v>
                </c:pt>
                <c:pt idx="8">
                  <c:v>0.38890000000000002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E7-4E05-A32B-3EACFD98A0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Civil Química'!$B$3:$B$13</c:f>
              <c:strCache>
                <c:ptCount val="11"/>
                <c:pt idx="0">
                  <c:v>1.1.1 Virtualizar las asignaturas impartidas</c:v>
                </c:pt>
                <c:pt idx="1">
                  <c:v>2.1.2 Responder a las necesidades profesionales del entorno</c:v>
                </c:pt>
                <c:pt idx="2">
                  <c:v>2.2.1 Desarrollar un programa de intervención para mejorar el bienestar emocional de estudiantes y académicos</c:v>
                </c:pt>
                <c:pt idx="3">
                  <c:v>5.2.1 Vincular el proceso formativo a través de actividades con la comunidad externa</c:v>
                </c:pt>
                <c:pt idx="4">
                  <c:v>5.2.2 Establecer un consejo de exalumnos</c:v>
                </c:pt>
                <c:pt idx="5">
                  <c:v>5.4.1 Desarrollar plan de difusión para escuela</c:v>
                </c:pt>
                <c:pt idx="6">
                  <c:v>6.1.1 Garantizar que la carrera cumple con proceso de calidad estandarizados y pertinentes</c:v>
                </c:pt>
                <c:pt idx="7">
                  <c:v>2.4.1 Controlar el cumplimiento general del plan de estudios ofertado</c:v>
                </c:pt>
                <c:pt idx="8">
                  <c:v>5.3.1 Impulsar el intercambio estudiantil a nivel nacional e internacional</c:v>
                </c:pt>
                <c:pt idx="9">
                  <c:v>2.1.3 Garantizar un correcto funcionamiento del proceso de enseñanza-aprendizaje.</c:v>
                </c:pt>
                <c:pt idx="10">
                  <c:v>2.1.1 Normar las actividades que se desarrollan en las asignaturas de práctica y habilitación profesional</c:v>
                </c:pt>
              </c:strCache>
            </c:strRef>
          </c:cat>
          <c:val>
            <c:numRef>
              <c:f>'Esc. Ing. Civil Química'!$C$3:$C$13</c:f>
              <c:numCache>
                <c:formatCode>0.0000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0.75</c:v>
                </c:pt>
                <c:pt idx="8">
                  <c:v>0.66670000000000007</c:v>
                </c:pt>
                <c:pt idx="9">
                  <c:v>0.1573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5D-4F4C-9DBE-3BC7145E63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34-4774-ABE4-711F2ED304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E. Mecánica'!$B$3:$B$9</c:f>
              <c:strCache>
                <c:ptCount val="7"/>
                <c:pt idx="0">
                  <c:v>1.2.1 Fortalecer elementos de apoyo del proceso formativo de la escuela</c:v>
                </c:pt>
                <c:pt idx="1">
                  <c:v>2.2.1 Apoyar a los estudiantes en el desarrollo personal y académico</c:v>
                </c:pt>
                <c:pt idx="2">
                  <c:v>5.3.1 Promover la movilidad del programa de la escuela</c:v>
                </c:pt>
                <c:pt idx="3">
                  <c:v>6.1.1 Garantizar que el programa cumple con procesos de calidad estandarizados y pertinentes.</c:v>
                </c:pt>
                <c:pt idx="4">
                  <c:v>2.1.1 Garantizar un correcto funcionamiento del proceso de enseñanza-aprendizaje.</c:v>
                </c:pt>
                <c:pt idx="5">
                  <c:v>5.2.1 Fomentar la vinculación con el medio en la escuela</c:v>
                </c:pt>
                <c:pt idx="6">
                  <c:v>2.4.1 Potenciar el proceso de enseñanza - aprendizaje</c:v>
                </c:pt>
              </c:strCache>
            </c:strRef>
          </c:cat>
          <c:val>
            <c:numRef>
              <c:f>'Esc. Ing. E. Mecánica'!$C$3:$C$9</c:f>
              <c:numCache>
                <c:formatCode>0.0000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0.95829999999999993</c:v>
                </c:pt>
                <c:pt idx="4">
                  <c:v>0.86549999999999994</c:v>
                </c:pt>
                <c:pt idx="5">
                  <c:v>0.86109999999999998</c:v>
                </c:pt>
                <c:pt idx="6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34-4774-ABE4-711F2ED304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18-4A6F-9E0E-5EFD4155BA3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E. Electricidad'!$B$3:$B$6</c:f>
              <c:strCache>
                <c:ptCount val="4"/>
                <c:pt idx="0">
                  <c:v>5.2.1 Fomentar la vinculación con el medio en la escuela</c:v>
                </c:pt>
                <c:pt idx="1">
                  <c:v>6.1.1 Garantizar que el programa de ingeniería ejecución en electrónica cumple con procesos de calidad estandarizados y pertinentes</c:v>
                </c:pt>
                <c:pt idx="2">
                  <c:v>2.1.1 Garantizar un correcto funcionamiento del proceso de enseñanza-aprendizaje</c:v>
                </c:pt>
                <c:pt idx="3">
                  <c:v>5.3.1 Promover la movilidad estudiantil</c:v>
                </c:pt>
              </c:strCache>
            </c:strRef>
          </c:cat>
          <c:val>
            <c:numRef>
              <c:f>'Esc. Ing. E. Electricidad'!$C$3:$C$6</c:f>
              <c:numCache>
                <c:formatCode>0.0000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0.90090000000000003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18-4A6F-9E0E-5EFD4155BA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'Depto. Ing. Eléctrica y Electro'!$B$3:$B$10</c:f>
              <c:strCache>
                <c:ptCount val="8"/>
                <c:pt idx="0">
                  <c:v>1.1.1 Facilitar el proceso de gestión del departamento</c:v>
                </c:pt>
                <c:pt idx="1">
                  <c:v>4.1.1 Formar capital humano avanzado científico - tecnológico</c:v>
                </c:pt>
                <c:pt idx="2">
                  <c:v>5.2.1 Fortalecer el quehacer del departamento con su entorno significativo</c:v>
                </c:pt>
                <c:pt idx="3">
                  <c:v>5.3.1 Avanzar en la internacionalización del quehacer del departamento</c:v>
                </c:pt>
                <c:pt idx="4">
                  <c:v>6.1.1 Implementar la cultura de la calidad en el quehacer del departamento</c:v>
                </c:pt>
                <c:pt idx="5">
                  <c:v>3.1.1 Mantener una tendencia creciente de la productividad científica del departamento</c:v>
                </c:pt>
                <c:pt idx="6">
                  <c:v>3.2.1 Mantener la investigación del departamento</c:v>
                </c:pt>
                <c:pt idx="7">
                  <c:v>1.3.1 Fortalecer el capital humano del departamento</c:v>
                </c:pt>
              </c:strCache>
            </c:strRef>
          </c:cat>
          <c:val>
            <c:numRef>
              <c:f>'Depto. Ing. Eléctrica y Electro'!$C$3:$C$10</c:f>
              <c:numCache>
                <c:formatCode>0.0000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0.9</c:v>
                </c:pt>
                <c:pt idx="6">
                  <c:v>0.9</c:v>
                </c:pt>
                <c:pt idx="7">
                  <c:v>0.87580000000000002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4-4537-A85D-1DE2B725C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'Depto. Ing. Industrial'!$B$3:$B$13</c:f>
              <c:strCache>
                <c:ptCount val="11"/>
                <c:pt idx="0">
                  <c:v>1.2.1 Propender a una mayor eficiencia en la gestión de los recursos humanos, físicos, financieros, técnológicos y de información.</c:v>
                </c:pt>
                <c:pt idx="1">
                  <c:v>1.3.1 Fortalecer al cuerpo académico del departamento</c:v>
                </c:pt>
                <c:pt idx="2">
                  <c:v>3.1.1 Realizar y difundir investigación, orientada a la solución de problemas vinculados a la ingeniería industrial en la sociedad</c:v>
                </c:pt>
                <c:pt idx="3">
                  <c:v>3.2.1 Desarrollar y potenciar capacidades tecnológicas y humanas para el fortalecimiento de la i+d+i+e de base tecnológica</c:v>
                </c:pt>
                <c:pt idx="4">
                  <c:v>3.3.1 Desarrollar la innovación, emprendimiento y transferencia tecnológica a nivel del departamento.</c:v>
                </c:pt>
                <c:pt idx="5">
                  <c:v>4.1.2 Apoyar los programas de postgrado que imparte la facultad de ingeniería</c:v>
                </c:pt>
                <c:pt idx="6">
                  <c:v>5.2.1 Fortalecer las redes con organizaciones nacionales e internacionales establecidas a nivel de la facultad y universidad, en el contexto de formacion de ingenieros de clase mundial</c:v>
                </c:pt>
                <c:pt idx="7">
                  <c:v>6.1.1 Garantizar el quehacer del dii mediante procesos de calidad estandarizados y pertinentes</c:v>
                </c:pt>
                <c:pt idx="8">
                  <c:v>1.1.1 Consolidar la gestión eficiente y de calidad, que dé apoyo a la academia</c:v>
                </c:pt>
                <c:pt idx="9">
                  <c:v>5.1.1 Potenciar la vinculación con instituciones regionales y nacionales que permita posicionar al departamento como un referente que genera valor</c:v>
                </c:pt>
                <c:pt idx="10">
                  <c:v>4.2.1 Potenciar las capacidades de los académicos que les permita sostenerse en el tiempo dentro de un núcleo/claustro</c:v>
                </c:pt>
              </c:strCache>
            </c:strRef>
          </c:cat>
          <c:val>
            <c:numRef>
              <c:f>'Depto. Ing. Industrial'!$C$3:$C$13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0.67</c:v>
                </c:pt>
                <c:pt idx="9">
                  <c:v>0.47499999999999998</c:v>
                </c:pt>
                <c:pt idx="10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22-44EE-890C-215BE3793D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'Depto. Ing. en Maderas'!$B$3:$B$16</c:f>
              <c:strCache>
                <c:ptCount val="14"/>
                <c:pt idx="0">
                  <c:v>1.4.1 Gestionar recursos de infraestructura y equipamiento para el departamento</c:v>
                </c:pt>
                <c:pt idx="1">
                  <c:v>2.1.1 Desarrollar una oferta de pregrado pertinente y de calidad</c:v>
                </c:pt>
                <c:pt idx="2">
                  <c:v>2.3.1 Proponer cursos para la formación continua de profesionales</c:v>
                </c:pt>
                <c:pt idx="3">
                  <c:v>2.4.2 Velar por la seguridad en los laboratorios del departamento</c:v>
                </c:pt>
                <c:pt idx="4">
                  <c:v>3.1.1 Mejorar la productividad científica del departamento</c:v>
                </c:pt>
                <c:pt idx="5">
                  <c:v>3.2.1 Fortalecer la investigación, innovación y transferencia en el departamento</c:v>
                </c:pt>
                <c:pt idx="6">
                  <c:v>4.3.1 Fortalecer el desarrollo del postgrado en el departamento</c:v>
                </c:pt>
                <c:pt idx="7">
                  <c:v>4.4.1 Potenciar las redes internacionales del doctorado</c:v>
                </c:pt>
                <c:pt idx="8">
                  <c:v>5.1.1 Mejorar la imagen del departamento.</c:v>
                </c:pt>
                <c:pt idx="9">
                  <c:v>5.2.1 Evaluar el impacto de la vinculación del departamento con el medio</c:v>
                </c:pt>
                <c:pt idx="10">
                  <c:v>5.3.1 Internacionalizar el quehacer del departamento</c:v>
                </c:pt>
                <c:pt idx="11">
                  <c:v>6.1.1 Asegurar la calidad de los procesos del departamento</c:v>
                </c:pt>
                <c:pt idx="12">
                  <c:v>1.2.1 Propender al desarrollo del departamento.</c:v>
                </c:pt>
                <c:pt idx="13">
                  <c:v>1.3.1 Mejorar las capacidades socio-emocionales del departamento</c:v>
                </c:pt>
              </c:strCache>
            </c:strRef>
          </c:cat>
          <c:val>
            <c:numRef>
              <c:f>'Depto. Ing. en Maderas'!$C$3:$C$16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0.92500000000000004</c:v>
                </c:pt>
                <c:pt idx="13">
                  <c:v>0.875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6-470C-B269-E9811E1082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'Depto. Ing. Mecánica'!$B$3:$B$14</c:f>
              <c:strCache>
                <c:ptCount val="12"/>
                <c:pt idx="0">
                  <c:v>1.3.1 Fortalecer el cuerpo académico del departamento</c:v>
                </c:pt>
                <c:pt idx="1">
                  <c:v>1.4.1 Gestionar la habilitación de espacios físicos para el departamento</c:v>
                </c:pt>
                <c:pt idx="2">
                  <c:v>3.1.1 Fortalecer la productividad científica del departamento</c:v>
                </c:pt>
                <c:pt idx="3">
                  <c:v>3.3.1 Desarrollar la innovación, emprendimiento y transferencia tecnológica del departamento</c:v>
                </c:pt>
                <c:pt idx="4">
                  <c:v>6.1.1 Apoyar el proceso de aseguramiento de la calidad</c:v>
                </c:pt>
                <c:pt idx="5">
                  <c:v>4.1.1 Apoyar el proceso formativo del postgrado</c:v>
                </c:pt>
                <c:pt idx="6">
                  <c:v>5.3.1 Fortalecer la internacionalización</c:v>
                </c:pt>
                <c:pt idx="7">
                  <c:v>2.3.1 Fortalecer la actividad de formación continua</c:v>
                </c:pt>
                <c:pt idx="8">
                  <c:v>3.2.1 Desarrollar la investigación del departamento</c:v>
                </c:pt>
                <c:pt idx="9">
                  <c:v>5.2.1 Vincular el quehacer del departamento con el medio</c:v>
                </c:pt>
                <c:pt idx="10">
                  <c:v>1.1.1 Fortalecer la transparencia en la gestión del departamento</c:v>
                </c:pt>
                <c:pt idx="11">
                  <c:v>2.1.1 Apoyar el proceso formativo para asegurar la pertinencia y calidad</c:v>
                </c:pt>
              </c:strCache>
            </c:strRef>
          </c:cat>
          <c:val>
            <c:numRef>
              <c:f>'Depto. Ing. Mecánica'!$C$3:$C$14</c:f>
              <c:numCache>
                <c:formatCode>0.0000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0.92500000000000004</c:v>
                </c:pt>
                <c:pt idx="6">
                  <c:v>0.875</c:v>
                </c:pt>
                <c:pt idx="7">
                  <c:v>0.5</c:v>
                </c:pt>
                <c:pt idx="8">
                  <c:v>0.5</c:v>
                </c:pt>
                <c:pt idx="9">
                  <c:v>0.5</c:v>
                </c:pt>
                <c:pt idx="10">
                  <c:v>0.33329999999999999</c:v>
                </c:pt>
                <c:pt idx="11">
                  <c:v>0.33329999999999999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68-489C-B426-0C126A6582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Ing. Civil y Ambiental'!$B$3:$B$18</c:f>
              <c:strCache>
                <c:ptCount val="16"/>
                <c:pt idx="0">
                  <c:v>1.1.1 Dar a conocer el desempeño de la gestión del departamento</c:v>
                </c:pt>
                <c:pt idx="1">
                  <c:v>1.3.1 Potenciar el capital humano del departamento</c:v>
                </c:pt>
                <c:pt idx="2">
                  <c:v>1.4.1 Gestionar los recursos para el desarrollo del departamento</c:v>
                </c:pt>
                <c:pt idx="3">
                  <c:v>2.1.1 Apoyar en los procesos de plan de estudio del pregrado</c:v>
                </c:pt>
                <c:pt idx="4">
                  <c:v>2.3.1 Fortalecer las actividades de formación continua en el departamento</c:v>
                </c:pt>
                <c:pt idx="5">
                  <c:v>3.1.1 Velar por el buen desempeño científico en el departamento</c:v>
                </c:pt>
                <c:pt idx="6">
                  <c:v>3.2.1 Fortalecer la investigación y la vinculación del departamento a nivel interno y externo</c:v>
                </c:pt>
                <c:pt idx="7">
                  <c:v>3.3.1 Desarrollar estrategias para la innovación, emprendimiento y transferencia tecnológica en el departamento</c:v>
                </c:pt>
                <c:pt idx="8">
                  <c:v>4.1.1 Apoyar en el fortalecimiento de la oferta de postgrado institucional</c:v>
                </c:pt>
                <c:pt idx="9">
                  <c:v>4.2.1 Potenciar el claustro del departamento</c:v>
                </c:pt>
                <c:pt idx="10">
                  <c:v>5.1.1 Fortalecer la imagen del departamento en el medio externo</c:v>
                </c:pt>
                <c:pt idx="11">
                  <c:v>5.2.1 Potenciar la vinculación con el medio del departamento</c:v>
                </c:pt>
                <c:pt idx="12">
                  <c:v>6.1.1 Apoyar en la gestión de procesos clave de la escuela</c:v>
                </c:pt>
                <c:pt idx="13">
                  <c:v>2.4.1 Potenciar el uso de herramientas virtuales en el departamento</c:v>
                </c:pt>
                <c:pt idx="14">
                  <c:v>5.3.1 Impulsar la internacionalización del departamento</c:v>
                </c:pt>
                <c:pt idx="15">
                  <c:v>4.3.1 Proyectar las necesidades de recursos del departamento</c:v>
                </c:pt>
              </c:strCache>
            </c:strRef>
          </c:cat>
          <c:val>
            <c:numRef>
              <c:f>'Depto Ing. Civil y Ambiental'!$C$3:$C$18</c:f>
              <c:numCache>
                <c:formatCode>0.0000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0.99</c:v>
                </c:pt>
                <c:pt idx="14">
                  <c:v>0.75</c:v>
                </c:pt>
                <c:pt idx="1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08-4BC3-A4C9-F2E4ED17D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2F-4F33-9ECD-9EA48389794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Civil'!$B$3:$B$13</c:f>
              <c:strCache>
                <c:ptCount val="11"/>
                <c:pt idx="0">
                  <c:v>1.4.1 Asegurar recursos pertinentes para el desarrollo del proceso formativo de la escuela</c:v>
                </c:pt>
                <c:pt idx="1">
                  <c:v>2.2.1 Apoyar a los estudiantes en el desarrollo personal y académico</c:v>
                </c:pt>
                <c:pt idx="2">
                  <c:v>5.2.1 Fomentar la vinculación con el medio en la escuela</c:v>
                </c:pt>
                <c:pt idx="3">
                  <c:v>5.3.1 Promover la movilidad del programa de la escuela</c:v>
                </c:pt>
                <c:pt idx="4">
                  <c:v>2.1.1 Garantiza el funcionamiento del proceso de enseñanza y aprendizaje</c:v>
                </c:pt>
                <c:pt idx="5">
                  <c:v>1.1.1 Promover la transparencia y participación de los procesos de gestión</c:v>
                </c:pt>
                <c:pt idx="6">
                  <c:v>5.1.1 Fortalecer la imagen de la escuela</c:v>
                </c:pt>
                <c:pt idx="7">
                  <c:v>6.1.1 Garantizar que el programa cumple con procesos de calidad estandarizados y pertinentes.</c:v>
                </c:pt>
                <c:pt idx="8">
                  <c:v>2.4.1 Potenciar el proceso de enseñanza - aprendizaje</c:v>
                </c:pt>
                <c:pt idx="9">
                  <c:v>6.2.1 Fortalecer el programa para lograr el cumplimiento de estándares de certificación o acreditación internacional</c:v>
                </c:pt>
                <c:pt idx="10">
                  <c:v>1.3.1 Fortalecer el capital humano para el desarrollo de la docencia</c:v>
                </c:pt>
              </c:strCache>
            </c:strRef>
          </c:cat>
          <c:val>
            <c:numRef>
              <c:f>'Esc. Ing. Civil'!$C$3:$C$13</c:f>
              <c:numCache>
                <c:formatCode>0.0000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0.86340000000000006</c:v>
                </c:pt>
                <c:pt idx="5">
                  <c:v>0.83329999999999993</c:v>
                </c:pt>
                <c:pt idx="6">
                  <c:v>0.83329999999999993</c:v>
                </c:pt>
                <c:pt idx="7">
                  <c:v>0.76</c:v>
                </c:pt>
                <c:pt idx="8">
                  <c:v>0.66670000000000007</c:v>
                </c:pt>
                <c:pt idx="9">
                  <c:v>0.55000000000000004</c:v>
                </c:pt>
                <c:pt idx="1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2F-4F33-9ECD-9EA483897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Civil Eléctrica'!$B$3:$B$8</c:f>
              <c:strCache>
                <c:ptCount val="6"/>
                <c:pt idx="0">
                  <c:v>1.1.1 Fortalecer los procesos de apoyo de la escuela</c:v>
                </c:pt>
                <c:pt idx="1">
                  <c:v>1.4.1 Asegurar la implementación del plan de estudios, considerando sus requerimientos.</c:v>
                </c:pt>
                <c:pt idx="2">
                  <c:v>6.1.1 Garantizar que el programa cumple con procesos de calidad estandarizados y pertinentes.</c:v>
                </c:pt>
                <c:pt idx="3">
                  <c:v>5.2.1 Fomentar la vinculación con el medio en la escuela</c:v>
                </c:pt>
                <c:pt idx="4">
                  <c:v>2.1.1 Garantizar un correcto funcionamiento del proceso de enseñanza-aprendizaje.</c:v>
                </c:pt>
                <c:pt idx="5">
                  <c:v>5.3.1 Promover la movilidad estudiantil en la escuela</c:v>
                </c:pt>
              </c:strCache>
            </c:strRef>
          </c:cat>
          <c:val>
            <c:numRef>
              <c:f>'Esc. Ing. Civil Eléctrica'!$C$3:$C$8</c:f>
              <c:numCache>
                <c:formatCode>0.0000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0.95829999999999993</c:v>
                </c:pt>
                <c:pt idx="4">
                  <c:v>0.86560000000000004</c:v>
                </c:pt>
                <c:pt idx="5">
                  <c:v>0.33329999999999999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F-4D27-91A4-94F54721BB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9B61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'Esc. Ing. Civil Automatización'!$B$3:$B$9</c:f>
              <c:strCache>
                <c:ptCount val="7"/>
                <c:pt idx="0">
                  <c:v>1.4.1 Asegurar los recursos pertinentes para el desarrollo de la docencia.</c:v>
                </c:pt>
                <c:pt idx="1">
                  <c:v>5.1.1 Fortalecer la imagen de la escuela</c:v>
                </c:pt>
                <c:pt idx="2">
                  <c:v>5.3.1 Promover la internacionalización del programa de ingeniería civil en automatización</c:v>
                </c:pt>
                <c:pt idx="3">
                  <c:v>1.1.1 Fortalecer la comunicación de la escuela</c:v>
                </c:pt>
                <c:pt idx="4">
                  <c:v>2.1.1 Asegurar la pertinencia del programa académico según estándares de calidad medible</c:v>
                </c:pt>
                <c:pt idx="5">
                  <c:v>5.2.1 Fomentar la vinculación con el medio de la escuela</c:v>
                </c:pt>
                <c:pt idx="6">
                  <c:v>6.1.1 Garantizar que el programa de ingeniería civil en automatización cumple con procesos de calidad estandarizados y pertinentes.</c:v>
                </c:pt>
              </c:strCache>
            </c:strRef>
          </c:cat>
          <c:val>
            <c:numRef>
              <c:f>'Esc. Ing. Civil Automatización'!$C$3:$C$9</c:f>
              <c:numCache>
                <c:formatCode>0.0000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0.83329999999999993</c:v>
                </c:pt>
                <c:pt idx="4">
                  <c:v>0.81120000000000003</c:v>
                </c:pt>
                <c:pt idx="5">
                  <c:v>0.66670000000000007</c:v>
                </c:pt>
                <c:pt idx="6">
                  <c:v>0.19500000000000001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FF-441F-96DC-DC98EAFA40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FC27-2379-4540-B856-AD7A4816F897}" type="datetimeFigureOut">
              <a:rPr lang="es-CL" smtClean="0"/>
              <a:t>01-08-2025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6356B-06E4-4279-92A6-46E069467F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257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3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74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41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91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885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745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784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391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28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4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2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4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44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77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1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F1318-B577-4D79-8FB0-378055805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07A7E3-FFD0-4E9C-8F08-39224F56F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78203-5E2F-4A42-9EE5-3C833306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8A2C28-31B3-4A87-88FC-6480BD0C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789F02-4F95-45D4-972E-806F0D40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495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659AF-CCB9-4A0D-94CA-281AA3A6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0316AE-6F1B-4F77-BF0C-B17A00FC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3775A7-B48E-42BE-A765-D8F9A2E7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4F4656-15BC-494D-8823-305A64B3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D138FC-21DC-4042-B91B-3EAF05AD8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01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FE225F-8B46-4B68-BA22-37F3A39B6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845B60-3F42-4638-9627-A211D175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09DAB-765D-4F3F-A41E-25DD4293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2D4690-23E6-4008-9692-A934F599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F77317-922E-4BBA-A457-57FA2A745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33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9A7B0-3CCD-4119-AD70-5E22CE42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353D7-15D0-4848-8A6B-E139409B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DAE24-521C-403E-B74D-B45DD1C3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772A89-1DB5-4826-B1D1-26D17425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89B90C-0650-41A8-BE9F-929336FB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819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89434-DA0C-42B7-80D1-CD2484D5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BE632B-794D-404D-B9AD-854C0CA41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58AEA2-7CBF-459E-8FBA-76C296CA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6E3A48-FB95-499C-B6EC-63242048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52C25D-E4F0-40A8-AC54-2947C76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619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09121-2002-45FD-8890-864E5C9D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246AE5-343D-40F3-A141-DE3194171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DFC271-2123-4378-957D-DDEAFAC22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11E626-790E-44D4-9D97-087FE2622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DC1E9D-E106-4610-BF45-866A36C2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75F650-12FB-482C-BFE3-6B9FBB3C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976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D6594-A5AE-4658-8E6A-D9FC16918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5A1F52-695E-406E-A47E-E6C798700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10F908-F922-4C70-AD6F-8B8A04FD3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1E9159-5FD3-479E-9D92-9E2E0710D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A5E562-2D06-411C-A021-DC69F6994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C6053EF-E5B2-4543-BCE7-18B5385C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1AA5E9-791A-47BD-99F3-BDEAF3233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D642C0-B5AC-45CC-A416-3A87D1CA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41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1C42C4-ADFD-4621-9366-F77D4EC0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E26406-6997-41D3-A647-7DE514FA3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369C0D-2130-4899-B894-69D130DDF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99901A-A814-476A-8121-B81C16D8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525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4C9B858-A5DF-4184-9C83-3C72E559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528F61-6F7C-4EA7-AF35-46C6DF67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E5C274-0B90-4639-9465-81ECB346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78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C1A8F-28E4-48C9-A1BE-1E09279D6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009629-A15A-4F2B-8BA9-1116F44F5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FD6596-318F-4DFC-89B6-79D325FF0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01310-C574-4E51-9C3B-819A1489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B29ADE-15F7-4402-B0E4-891B061F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E9D6DE-8620-4493-9EF4-43AE0D6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837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AF2A8-A94D-42C1-A1D2-E8D453C97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AE6143-C613-41FB-B548-D939ED257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D786D8-FBEA-424D-A815-748E9AE82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D0C9E-AA0B-4D28-AB2E-01BE28E5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2F5E1C-1A67-4898-BD9E-1608213C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8EF031-0E96-4D38-997B-1BC2E015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000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F1CE7F-A92C-4D44-A697-6DB18B6C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714712-D0E5-4305-8D35-75CE980CC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66B876-CB3C-48A0-9613-1577D565B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736CC-2314-4978-9151-93D9F94ED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346E53-BB0F-4D7D-9E86-A9D019354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1C39C3-4019-4312-BA9B-0AD3AE3AC292}"/>
              </a:ext>
            </a:extLst>
          </p:cNvPr>
          <p:cNvSpPr/>
          <p:nvPr userDrawn="1"/>
        </p:nvSpPr>
        <p:spPr>
          <a:xfrm>
            <a:off x="1" y="6167969"/>
            <a:ext cx="9037674" cy="17938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5279A0B-2B2A-4E07-B2AF-A4D6948550F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795" y="5901981"/>
            <a:ext cx="2845448" cy="71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7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2060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524000" y="1830574"/>
            <a:ext cx="9144000" cy="2645407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spcBef>
                <a:spcPts val="1800"/>
              </a:spcBef>
              <a:spcAft>
                <a:spcPts val="1800"/>
              </a:spcAft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4800" dirty="0"/>
              <a:t>Facultad de Ingeniería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Concepción/Chillán,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1889047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604AB72-D508-4A7E-80CF-69BC7A360685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F7EE7E4-6D65-42B0-8DFB-A1DC1EFF6170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Civil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C8BAF57A-DF24-4BC2-B09F-806E32CA374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80,51%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7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596807"/>
              </p:ext>
            </p:extLst>
          </p:nvPr>
        </p:nvGraphicFramePr>
        <p:xfrm>
          <a:off x="0" y="1432821"/>
          <a:ext cx="12192000" cy="4533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73E6B14-859A-4D3A-8B4E-ED59D92BF949}"/>
              </a:ext>
            </a:extLst>
          </p:cNvPr>
          <p:cNvCxnSpPr>
            <a:cxnSpLocks/>
          </p:cNvCxnSpPr>
          <p:nvPr/>
        </p:nvCxnSpPr>
        <p:spPr>
          <a:xfrm>
            <a:off x="11928785" y="1661905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24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Civil Eléctrica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87,79%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AA54A4F-2810-4BAD-BD3F-C401106593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591"/>
              </p:ext>
            </p:extLst>
          </p:nvPr>
        </p:nvGraphicFramePr>
        <p:xfrm>
          <a:off x="0" y="1432821"/>
          <a:ext cx="12191999" cy="45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3146" y="1617357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618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Civil en Automatización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70,30%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3016803"/>
              </p:ext>
            </p:extLst>
          </p:nvPr>
        </p:nvGraphicFramePr>
        <p:xfrm>
          <a:off x="-1" y="1432822"/>
          <a:ext cx="12192001" cy="451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3144" y="1661803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8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Civil Industrial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71,38%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247574"/>
              </p:ext>
            </p:extLst>
          </p:nvPr>
        </p:nvGraphicFramePr>
        <p:xfrm>
          <a:off x="0" y="1432822"/>
          <a:ext cx="12192000" cy="450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906" y="1671147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137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Civil Mecánica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84,21%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225701CD-220A-4C35-A2C3-6F77CECD6B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1193940"/>
              </p:ext>
            </p:extLst>
          </p:nvPr>
        </p:nvGraphicFramePr>
        <p:xfrm>
          <a:off x="0" y="1432820"/>
          <a:ext cx="12192000" cy="4469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638" y="16260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224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Civil Química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90,02%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34BA07A5-5540-42AE-A432-0DD678A573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25857"/>
              </p:ext>
            </p:extLst>
          </p:nvPr>
        </p:nvGraphicFramePr>
        <p:xfrm>
          <a:off x="0" y="1432820"/>
          <a:ext cx="12192000" cy="445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29611" y="163974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276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Ejecución en Mecánica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92,02%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B23F089E-1625-4FC7-AA80-ABD016BF45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2216303"/>
              </p:ext>
            </p:extLst>
          </p:nvPr>
        </p:nvGraphicFramePr>
        <p:xfrm>
          <a:off x="0" y="1432821"/>
          <a:ext cx="12191998" cy="4487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368" y="165695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989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Ingeniería Ejecución en Electricidad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72E0DF2-0630-421E-A41A-CB2AE3C5E5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80,03%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4C28037-330F-4112-A0AE-12A42D1E7D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7654862"/>
              </p:ext>
            </p:extLst>
          </p:nvPr>
        </p:nvGraphicFramePr>
        <p:xfrm>
          <a:off x="-1" y="1432821"/>
          <a:ext cx="12191999" cy="4459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16164" y="1699924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332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BD2849A-867F-463A-808C-000229846C2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74ABB30-7F88-441D-84F3-8A46F41C01D5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Análisis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Facultad de Ingeniería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878E6A-E675-4153-973C-5C4272FB73A9}"/>
              </a:ext>
            </a:extLst>
          </p:cNvPr>
          <p:cNvSpPr txBox="1"/>
          <p:nvPr/>
        </p:nvSpPr>
        <p:spPr>
          <a:xfrm>
            <a:off x="666452" y="1441330"/>
            <a:ext cx="1085909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recomienda: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Fortalecimiento de la Docencia</a:t>
            </a: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Impulsar la profesionalización docente mediante programas de formación continua, integración de metodologías activas y tecnologías digitales, junto con mecanismos sistemáticos de evaluación y mejora del proceso de enseñanza-aprendizaje.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Curricular y Aseguramiento de la Calidad</a:t>
            </a: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Actualizar y monitorear los programas de estudio y perfiles de egreso con participación de actores clave, asegurando su pertinencia, accesibilidad y mejora continua.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Vinculación con el Medio y Pertinencia Territorial</a:t>
            </a: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Fortalecer la relación con titulados, el entorno y las comunidades mediante actividades de impacto territorial y la alineación de la investigación con necesidades regionales.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Internacionalización</a:t>
            </a: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Fomentar la movilidad académica y estudiantil e impulsar redes de colaboración con instituciones extranjeras para enriquecer la formación y proyección global.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Recursos, Infraestructura y Sostenibilidad</a:t>
            </a: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Planificar estratégicamente la mantención y renovación de recursos físicos y tecnológicos, asegurando condiciones adecuadas para el desarrollo académico.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Investigación, Innovación y Formación Continua</a:t>
            </a: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Consolidar estructuras que promuevan la formación continua, la investigación aplicada y la innovación, incentivando la participación en programas de postgrado y procesos de patentamiento.</a:t>
            </a:r>
          </a:p>
        </p:txBody>
      </p:sp>
    </p:spTree>
    <p:extLst>
      <p:ext uri="{BB962C8B-B14F-4D97-AF65-F5344CB8AC3E}">
        <p14:creationId xmlns:p14="http://schemas.microsoft.com/office/powerpoint/2010/main" val="418066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0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Formulación de Planes de Desarrollo 2025 - 2029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Formulación de planes 2025 - 2029</a:t>
            </a:r>
          </a:p>
        </p:txBody>
      </p:sp>
      <p:graphicFrame>
        <p:nvGraphicFramePr>
          <p:cNvPr id="9" name="Marcador de contenido 4">
            <a:extLst>
              <a:ext uri="{FF2B5EF4-FFF2-40B4-BE49-F238E27FC236}">
                <a16:creationId xmlns:a16="http://schemas.microsoft.com/office/drawing/2014/main" id="{6906BBFE-4FBE-47DE-B37E-B00E786006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3520" y="1503891"/>
          <a:ext cx="11211988" cy="430099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688847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1120494">
                  <a:extLst>
                    <a:ext uri="{9D8B030D-6E8A-4147-A177-3AD203B41FA5}">
                      <a16:colId xmlns:a16="http://schemas.microsoft.com/office/drawing/2014/main" val="2293381387"/>
                    </a:ext>
                  </a:extLst>
                </a:gridCol>
                <a:gridCol w="1120494">
                  <a:extLst>
                    <a:ext uri="{9D8B030D-6E8A-4147-A177-3AD203B41FA5}">
                      <a16:colId xmlns:a16="http://schemas.microsoft.com/office/drawing/2014/main" val="3351409701"/>
                    </a:ext>
                  </a:extLst>
                </a:gridCol>
                <a:gridCol w="1038270">
                  <a:extLst>
                    <a:ext uri="{9D8B030D-6E8A-4147-A177-3AD203B41FA5}">
                      <a16:colId xmlns:a16="http://schemas.microsoft.com/office/drawing/2014/main" val="2183347209"/>
                    </a:ext>
                  </a:extLst>
                </a:gridCol>
                <a:gridCol w="1309485">
                  <a:extLst>
                    <a:ext uri="{9D8B030D-6E8A-4147-A177-3AD203B41FA5}">
                      <a16:colId xmlns:a16="http://schemas.microsoft.com/office/drawing/2014/main" val="921630651"/>
                    </a:ext>
                  </a:extLst>
                </a:gridCol>
                <a:gridCol w="934398">
                  <a:extLst>
                    <a:ext uri="{9D8B030D-6E8A-4147-A177-3AD203B41FA5}">
                      <a16:colId xmlns:a16="http://schemas.microsoft.com/office/drawing/2014/main" val="95388021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8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Apoyo DGPE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Jornada 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Propuesta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Validación Unidad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Vigencia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s-CL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FACULTAD DE INGENIERÍA</a:t>
                      </a:r>
                      <a:endParaRPr lang="es-ES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ELÉCTRICA Y ELECTRÓNICA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996243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INDUSTRIAL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684086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DE PROCESOS Y BIOPRODUCTOS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10813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MECÁNICA</a:t>
                      </a:r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62976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CIVIL Y AMBIENTAL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24645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CIVIL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7835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CIVIL ELÉCTRICA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08917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CIVIL EN AUTOMATIZACIÓN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366208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CIVIL INDUSTRIAL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817473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CIVIL MECÁNICA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98908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CIVIL QUÍMICA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45561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ELÉCTRICA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172304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ELECTRÓNICA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335596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529200" lvl="1" algn="l" fontAlgn="ctr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INGENIERÍA MECÁNICA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  <a:endParaRPr kumimoji="0" lang="es-C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Sí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s-CL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271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432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CBBA394A-25BB-48FB-99F9-5B57D2961542}"/>
              </a:ext>
            </a:extLst>
          </p:cNvPr>
          <p:cNvSpPr/>
          <p:nvPr/>
        </p:nvSpPr>
        <p:spPr>
          <a:xfrm>
            <a:off x="838201" y="1594991"/>
            <a:ext cx="1051382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 1. Monitoreo de Planes de Desarrollo: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Corresponde al seguimiento de los avances logrados en el período entre </a:t>
            </a:r>
            <a:r>
              <a:rPr lang="es-ES" sz="1700" b="1" dirty="0"/>
              <a:t>enero a diciembre de 2024</a:t>
            </a:r>
            <a:r>
              <a:rPr lang="es-ES" sz="1700" dirty="0"/>
              <a:t>, para el apoyo de este proceso, se dispone del Sistema de Información de Gestión Estratégica – </a:t>
            </a:r>
            <a:r>
              <a:rPr lang="es-ES" sz="1700" b="1" dirty="0"/>
              <a:t>SIGEUBB en Intranet</a:t>
            </a:r>
            <a:r>
              <a:rPr lang="es-ES" sz="1700" dirty="0"/>
              <a:t>. 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Las </a:t>
            </a:r>
            <a:r>
              <a:rPr lang="es-ES" sz="1700" b="1" dirty="0"/>
              <a:t>evidencias e información de los avances deben ser ingresados por la persona responsable </a:t>
            </a:r>
            <a:r>
              <a:rPr lang="es-ES" sz="1700" dirty="0"/>
              <a:t>de cada objetivo específico, y luego la persona responsable del plan debe </a:t>
            </a:r>
            <a:r>
              <a:rPr lang="es-ES" sz="1700" b="1" dirty="0"/>
              <a:t>VALIDAR el Informe de monitoreo del año 2024.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Este proceso se habilitó hasta el día </a:t>
            </a:r>
            <a:r>
              <a:rPr lang="es-ES" sz="1700" b="1" dirty="0"/>
              <a:t>31 de abril de 2025, </a:t>
            </a:r>
            <a:r>
              <a:rPr lang="es-ES" sz="1700" dirty="0"/>
              <a:t>excepcionalmente extendido hasta el </a:t>
            </a:r>
            <a:r>
              <a:rPr lang="es-ES" sz="1700" b="1" dirty="0"/>
              <a:t>31 de julio de 2025, </a:t>
            </a:r>
            <a:r>
              <a:rPr lang="es-ES" sz="1700" dirty="0"/>
              <a:t>para contar con la mayor cantidad de información actualizada.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Posteriormente, el </a:t>
            </a:r>
            <a:r>
              <a:rPr lang="es-ES" sz="1700" b="1" dirty="0"/>
              <a:t>Informe de Monitoreo del año 2024</a:t>
            </a:r>
            <a:r>
              <a:rPr lang="es-ES" sz="1700" dirty="0"/>
              <a:t>, se puede descargar por cada responsable directamente del SIGEUBB y la comunidad en general, lo puede descargar en la sección “documentos institucionales - búsqueda básica” en Intranet. </a:t>
            </a:r>
            <a:endParaRPr lang="es-ES" sz="1700" b="1" dirty="0"/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2. Levantamiento de nuevos planes 2025-2029: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dirty="0"/>
              <a:t>El proceso de levantamiento de los nuevos planes, se inicia con el cierre y validación del monitoreo 2024 del plan, continuando con la asesoría de la DGPE (si la unidad lo estima pertinente) para desarrollo de talleres de levantamiento de información y posterior propuesta de plan de desarrollo.</a:t>
            </a:r>
          </a:p>
        </p:txBody>
      </p:sp>
      <p:sp>
        <p:nvSpPr>
          <p:cNvPr id="6" name="Título 6">
            <a:extLst>
              <a:ext uri="{FF2B5EF4-FFF2-40B4-BE49-F238E27FC236}">
                <a16:creationId xmlns:a16="http://schemas.microsoft.com/office/drawing/2014/main" id="{0942471A-560D-484F-AC39-941B56C2789B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A8D7560-E21A-4CB4-90E7-D759718F8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11146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1524000" y="1830574"/>
            <a:ext cx="9144000" cy="2645407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spcBef>
                <a:spcPts val="1800"/>
              </a:spcBef>
              <a:spcAft>
                <a:spcPts val="1800"/>
              </a:spcAft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4800" dirty="0"/>
              <a:t>Facultad de Ingeniería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Concepción/Chillán,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2479104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</a:p>
          <a:p>
            <a:pPr algn="l"/>
            <a:r>
              <a:rPr lang="es-CL" sz="2400" dirty="0">
                <a:solidFill>
                  <a:schemeClr val="tx2"/>
                </a:solidFill>
                <a:latin typeface="Poppins" panose="00000500000000000000" pitchFamily="2" charset="0"/>
              </a:rPr>
              <a:t>Tabla Resumen de la Facultad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BAD23E83-25DA-4D01-A126-F90A621C9E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5820754"/>
              </p:ext>
            </p:extLst>
          </p:nvPr>
        </p:nvGraphicFramePr>
        <p:xfrm>
          <a:off x="259676" y="1429978"/>
          <a:ext cx="11672647" cy="454311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83876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766413">
                  <a:extLst>
                    <a:ext uri="{9D8B030D-6E8A-4147-A177-3AD203B41FA5}">
                      <a16:colId xmlns:a16="http://schemas.microsoft.com/office/drawing/2014/main" val="2507134583"/>
                    </a:ext>
                  </a:extLst>
                </a:gridCol>
                <a:gridCol w="653703">
                  <a:extLst>
                    <a:ext uri="{9D8B030D-6E8A-4147-A177-3AD203B41FA5}">
                      <a16:colId xmlns:a16="http://schemas.microsoft.com/office/drawing/2014/main" val="3072317233"/>
                    </a:ext>
                  </a:extLst>
                </a:gridCol>
                <a:gridCol w="766413">
                  <a:extLst>
                    <a:ext uri="{9D8B030D-6E8A-4147-A177-3AD203B41FA5}">
                      <a16:colId xmlns:a16="http://schemas.microsoft.com/office/drawing/2014/main" val="536743239"/>
                    </a:ext>
                  </a:extLst>
                </a:gridCol>
                <a:gridCol w="653703">
                  <a:extLst>
                    <a:ext uri="{9D8B030D-6E8A-4147-A177-3AD203B41FA5}">
                      <a16:colId xmlns:a16="http://schemas.microsoft.com/office/drawing/2014/main" val="814271573"/>
                    </a:ext>
                  </a:extLst>
                </a:gridCol>
                <a:gridCol w="766413">
                  <a:extLst>
                    <a:ext uri="{9D8B030D-6E8A-4147-A177-3AD203B41FA5}">
                      <a16:colId xmlns:a16="http://schemas.microsoft.com/office/drawing/2014/main" val="718614449"/>
                    </a:ext>
                  </a:extLst>
                </a:gridCol>
                <a:gridCol w="686194">
                  <a:extLst>
                    <a:ext uri="{9D8B030D-6E8A-4147-A177-3AD203B41FA5}">
                      <a16:colId xmlns:a16="http://schemas.microsoft.com/office/drawing/2014/main" val="1992037419"/>
                    </a:ext>
                  </a:extLst>
                </a:gridCol>
                <a:gridCol w="686194">
                  <a:extLst>
                    <a:ext uri="{9D8B030D-6E8A-4147-A177-3AD203B41FA5}">
                      <a16:colId xmlns:a16="http://schemas.microsoft.com/office/drawing/2014/main" val="4097574538"/>
                    </a:ext>
                  </a:extLst>
                </a:gridCol>
                <a:gridCol w="686194">
                  <a:extLst>
                    <a:ext uri="{9D8B030D-6E8A-4147-A177-3AD203B41FA5}">
                      <a16:colId xmlns:a16="http://schemas.microsoft.com/office/drawing/2014/main" val="3816750672"/>
                    </a:ext>
                  </a:extLst>
                </a:gridCol>
                <a:gridCol w="766413">
                  <a:extLst>
                    <a:ext uri="{9D8B030D-6E8A-4147-A177-3AD203B41FA5}">
                      <a16:colId xmlns:a16="http://schemas.microsoft.com/office/drawing/2014/main" val="667555079"/>
                    </a:ext>
                  </a:extLst>
                </a:gridCol>
                <a:gridCol w="686194">
                  <a:extLst>
                    <a:ext uri="{9D8B030D-6E8A-4147-A177-3AD203B41FA5}">
                      <a16:colId xmlns:a16="http://schemas.microsoft.com/office/drawing/2014/main" val="3588380799"/>
                    </a:ext>
                  </a:extLst>
                </a:gridCol>
                <a:gridCol w="870937">
                  <a:extLst>
                    <a:ext uri="{9D8B030D-6E8A-4147-A177-3AD203B41FA5}">
                      <a16:colId xmlns:a16="http://schemas.microsoft.com/office/drawing/2014/main" val="4216625533"/>
                    </a:ext>
                  </a:extLst>
                </a:gridCol>
              </a:tblGrid>
              <a:tr h="1867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u="none" strike="noStrike" kern="12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322735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Avance </a:t>
                      </a:r>
                    </a:p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2020-2024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6411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Facultad de Ingeniería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87,85%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civil y ambiental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95,78%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390801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mecánica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77,34%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1169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industrial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rgbClr val="FE9E00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86,55%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596013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eléctrica y electrónica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96,76%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3939091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Departamento de Ingeniería en maderas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revisión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98,89%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05929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ingeniería civil en automatización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70,30%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84575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</a:t>
                      </a: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ingeniería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civil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revisión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80,51%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263099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</a:t>
                      </a: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ingeniería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civil industrial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revisión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71,38%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709594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</a:t>
                      </a: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ingeniería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civil eléctrica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87,79%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29695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</a:t>
                      </a: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ingeniería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civil mecánica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revisión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84,21%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484879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Ingeniería civil en industrias de la madera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 descontinuado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904546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de </a:t>
                      </a: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ingeniería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civil química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9B614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9B614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90,02%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75608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Ingeniería de ejecución en mecánica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revisión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92,02%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076667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Ingeniería de ejecución en electrónica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 descontinuado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613038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Escuela Ingeniería de ejecución en electricidad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L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 sin información en SIGEUBB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8870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61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5" name="Título 6">
            <a:extLst>
              <a:ext uri="{FF2B5EF4-FFF2-40B4-BE49-F238E27FC236}">
                <a16:creationId xmlns:a16="http://schemas.microsoft.com/office/drawing/2014/main" id="{06259D15-837B-4BD7-8A02-5F9AD8E1D9EA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PDP Facultad de Ingeniería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5C7E4592-7A36-41C6-B483-02B5BBD74481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lipse 1">
            <a:extLst>
              <a:ext uri="{FF2B5EF4-FFF2-40B4-BE49-F238E27FC236}">
                <a16:creationId xmlns:a16="http://schemas.microsoft.com/office/drawing/2014/main" id="{5D15B134-C5BE-4F44-8C5F-0C6BE1FFBCB1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87,85%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4080625"/>
              </p:ext>
            </p:extLst>
          </p:nvPr>
        </p:nvGraphicFramePr>
        <p:xfrm>
          <a:off x="0" y="1521445"/>
          <a:ext cx="11971283" cy="4454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CFBBBB0-FD88-49AD-90BD-49394C4984DB}"/>
              </a:ext>
            </a:extLst>
          </p:cNvPr>
          <p:cNvCxnSpPr>
            <a:cxnSpLocks/>
          </p:cNvCxnSpPr>
          <p:nvPr/>
        </p:nvCxnSpPr>
        <p:spPr>
          <a:xfrm>
            <a:off x="11741493" y="1699924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38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194CB61-82AD-49D0-B8E6-B7AFA5C5936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Ingeniería Eléctrica y Electrónica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DE1BCE6-C840-41D2-80AB-A178FA0581B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lipse 10">
            <a:extLst>
              <a:ext uri="{FF2B5EF4-FFF2-40B4-BE49-F238E27FC236}">
                <a16:creationId xmlns:a16="http://schemas.microsoft.com/office/drawing/2014/main" id="{7B0899E1-1F56-4BCA-9443-1B12233D8954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96,76%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7943874"/>
              </p:ext>
            </p:extLst>
          </p:nvPr>
        </p:nvGraphicFramePr>
        <p:xfrm>
          <a:off x="0" y="1586864"/>
          <a:ext cx="12192000" cy="4204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1A5DFA3-5E4E-40A7-9CFF-90605BD5E6BB}"/>
              </a:ext>
            </a:extLst>
          </p:cNvPr>
          <p:cNvCxnSpPr>
            <a:cxnSpLocks/>
          </p:cNvCxnSpPr>
          <p:nvPr/>
        </p:nvCxnSpPr>
        <p:spPr>
          <a:xfrm>
            <a:off x="11935871" y="1568392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17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3" name="Título 6">
            <a:extLst>
              <a:ext uri="{FF2B5EF4-FFF2-40B4-BE49-F238E27FC236}">
                <a16:creationId xmlns:a16="http://schemas.microsoft.com/office/drawing/2014/main" id="{1635F1A9-4D4B-4813-8211-EB0BF1486DAC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Ingeniería Industrial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220692ED-C97D-4CB0-BB99-D567D793728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FA8C4F3A-26EB-4252-ADC2-D0B73C85F58F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86,55%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5331630"/>
              </p:ext>
            </p:extLst>
          </p:nvPr>
        </p:nvGraphicFramePr>
        <p:xfrm>
          <a:off x="0" y="1584007"/>
          <a:ext cx="12192000" cy="4314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9C24C107-83D0-44C4-9A95-5CC7B886ABC2}"/>
              </a:ext>
            </a:extLst>
          </p:cNvPr>
          <p:cNvCxnSpPr>
            <a:cxnSpLocks/>
          </p:cNvCxnSpPr>
          <p:nvPr/>
        </p:nvCxnSpPr>
        <p:spPr>
          <a:xfrm>
            <a:off x="11944388" y="166115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862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AEF5D0EA-E9DB-4EE1-98CD-2237C9A592DA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94DB96B-82A0-4413-8E0C-B93EDBF4EEBD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rgbClr val="002060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rgbClr val="002060"/>
                </a:solidFill>
                <a:latin typeface="Poppins" panose="00000500000000000000" pitchFamily="2" charset="0"/>
              </a:rPr>
              <a:t>PDO Departamento Ingeniería en Maderas 2020-2024</a:t>
            </a:r>
            <a:endParaRPr lang="es-CL" sz="2400" dirty="0">
              <a:solidFill>
                <a:srgbClr val="002060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2124F61-EDFC-4C38-A540-683FFBDA64E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98,89%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51BF6FF-83F4-44D4-BC65-6937EC8147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2304631"/>
              </p:ext>
            </p:extLst>
          </p:nvPr>
        </p:nvGraphicFramePr>
        <p:xfrm>
          <a:off x="0" y="1587817"/>
          <a:ext cx="12191999" cy="436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5DD1910-65F5-400E-9A0D-2615701D20CF}"/>
              </a:ext>
            </a:extLst>
          </p:cNvPr>
          <p:cNvCxnSpPr>
            <a:cxnSpLocks/>
          </p:cNvCxnSpPr>
          <p:nvPr/>
        </p:nvCxnSpPr>
        <p:spPr>
          <a:xfrm>
            <a:off x="11934339" y="1709160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47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11A3A07-B852-485B-B48B-D19CAC2B0809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6E28312A-2D7E-4E71-9359-E8B58533E561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rgbClr val="002060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rgbClr val="002060"/>
                </a:solidFill>
                <a:latin typeface="Poppins" panose="00000500000000000000" pitchFamily="2" charset="0"/>
              </a:rPr>
              <a:t>PDO Departamento Ingeniería Mecánica 2020-2024</a:t>
            </a:r>
            <a:endParaRPr lang="es-CL" sz="2400" dirty="0">
              <a:solidFill>
                <a:srgbClr val="002060"/>
              </a:solidFill>
              <a:latin typeface="Poppins" panose="00000500000000000000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4C7AEE9B-7297-4B7C-9344-71F8279720BE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77,34%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7854093"/>
              </p:ext>
            </p:extLst>
          </p:nvPr>
        </p:nvGraphicFramePr>
        <p:xfrm>
          <a:off x="0" y="1432821"/>
          <a:ext cx="12192000" cy="454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B6AFC54-9192-4F25-A93F-CD7A6A65B4A5}"/>
              </a:ext>
            </a:extLst>
          </p:cNvPr>
          <p:cNvCxnSpPr>
            <a:cxnSpLocks/>
          </p:cNvCxnSpPr>
          <p:nvPr/>
        </p:nvCxnSpPr>
        <p:spPr>
          <a:xfrm>
            <a:off x="11929605" y="168091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76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350C09F9-4C00-4342-AF9B-4031E4DEB742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281859D0-2DD4-4E67-A622-1F7A8BB5228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Ingeniería Civil y Ambiental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40BF71A-0B0A-4C98-A562-1DC25876BA13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95,78%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319133"/>
              </p:ext>
            </p:extLst>
          </p:nvPr>
        </p:nvGraphicFramePr>
        <p:xfrm>
          <a:off x="0" y="1432821"/>
          <a:ext cx="12192000" cy="4561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E6869A0-D936-4FAF-8C91-01FFD7AACC18}"/>
              </a:ext>
            </a:extLst>
          </p:cNvPr>
          <p:cNvCxnSpPr>
            <a:cxnSpLocks/>
          </p:cNvCxnSpPr>
          <p:nvPr/>
        </p:nvCxnSpPr>
        <p:spPr>
          <a:xfrm>
            <a:off x="11929333" y="1699924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208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7515</TotalTime>
  <Words>1200</Words>
  <Application>Microsoft Office PowerPoint</Application>
  <PresentationFormat>Panorámica</PresentationFormat>
  <Paragraphs>366</Paragraphs>
  <Slides>20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Calibri</vt:lpstr>
      <vt:lpstr>Poppins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formulación de Planes</dc:title>
  <dc:creator>ubb</dc:creator>
  <cp:lastModifiedBy>ubb</cp:lastModifiedBy>
  <cp:revision>186</cp:revision>
  <dcterms:created xsi:type="dcterms:W3CDTF">2024-12-18T18:04:46Z</dcterms:created>
  <dcterms:modified xsi:type="dcterms:W3CDTF">2025-08-01T20:24:00Z</dcterms:modified>
</cp:coreProperties>
</file>