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650" r:id="rId2"/>
    <p:sldId id="556" r:id="rId3"/>
    <p:sldId id="571" r:id="rId4"/>
    <p:sldId id="639" r:id="rId5"/>
    <p:sldId id="640" r:id="rId6"/>
    <p:sldId id="646" r:id="rId7"/>
    <p:sldId id="641" r:id="rId8"/>
    <p:sldId id="642" r:id="rId9"/>
    <p:sldId id="643" r:id="rId10"/>
    <p:sldId id="647" r:id="rId11"/>
    <p:sldId id="648" r:id="rId12"/>
    <p:sldId id="652" r:id="rId13"/>
    <p:sldId id="644" r:id="rId14"/>
    <p:sldId id="577" r:id="rId15"/>
    <p:sldId id="658" r:id="rId1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614"/>
    <a:srgbClr val="BFBD00"/>
    <a:srgbClr val="FCDB88"/>
    <a:srgbClr val="E7E6E6"/>
    <a:srgbClr val="FE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SA\Gr&#225;ficos%20FACSA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SA\Gr&#225;ficos%20FACSA%20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SA\Gr&#225;ficos%20FACSA%20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SA\Gr&#225;ficos%20FACSA%20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SA\Gr&#225;ficos%20FACSA%20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SA\Gr&#225;ficos%20FACSA%20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SA\Gr&#225;ficos%20FACSA%20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SA\Gr&#225;ficos%20FACSA%20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SA\Gr&#225;ficos%20FACSA%2020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FACSA!$C$2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BEABD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FACSA!$B$3:$B$15</c:f>
              <c:strCache>
                <c:ptCount val="13"/>
                <c:pt idx="0">
                  <c:v>1.4.2 Gestionar el traspaso de recursos económicos de actividades propias de la Facultad desde la administración central</c:v>
                </c:pt>
                <c:pt idx="1">
                  <c:v>1.4.3 Potenciar el desarrollo de la Facultad de Ciencias de la Salud y de los Alimentos</c:v>
                </c:pt>
                <c:pt idx="2">
                  <c:v>2.3.1 Ofertar cursos de formación continua, de acuerdo a las demandas del territorio</c:v>
                </c:pt>
                <c:pt idx="3">
                  <c:v>3.1.1 Mantener la productividad científica en la Facultad de Ciencias de la Salud y de los Alimentos</c:v>
                </c:pt>
                <c:pt idx="4">
                  <c:v>3.1.2 Apoyar la consolidación del LECYCA mediante la calidad certificada de sus procesos</c:v>
                </c:pt>
                <c:pt idx="5">
                  <c:v>4.1.1 Implementar políticas de desarrollo de cuerpo académico según estándares de productividad científica de la CNA.</c:v>
                </c:pt>
                <c:pt idx="6">
                  <c:v>5.1.1 Fortalecer la imagen de la Facultad</c:v>
                </c:pt>
                <c:pt idx="7">
                  <c:v>5.2.1 Consolidar la vinculación de la Facultad con la comunidad local, regional o nacional</c:v>
                </c:pt>
                <c:pt idx="8">
                  <c:v>5.4.1 Implementar el modelo de comunicación institucional en el quehacer de la Facultad</c:v>
                </c:pt>
                <c:pt idx="9">
                  <c:v>6.1.1 Asegurar la gestión de calidad de los programas, centros y laboratorios de la Facultad.</c:v>
                </c:pt>
                <c:pt idx="10">
                  <c:v>2.1.2 Proponer ampliar la oferta de pregrado</c:v>
                </c:pt>
                <c:pt idx="11">
                  <c:v>3.1.3 Gestionar recursos para la implementación del centro epidemiológico</c:v>
                </c:pt>
                <c:pt idx="12">
                  <c:v>2.1.1 Velar por el acceso de la formación práctica curriculares y profesional de los estudiantes</c:v>
                </c:pt>
              </c:strCache>
            </c:strRef>
          </c:cat>
          <c:val>
            <c:numRef>
              <c:f>FACSA!$C$3:$C$15</c:f>
              <c:numCache>
                <c:formatCode>0.0000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0.97</c:v>
                </c:pt>
                <c:pt idx="11">
                  <c:v>0.93</c:v>
                </c:pt>
                <c:pt idx="12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74-41B6-91F2-ECD98E6141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'Depto Cs Rehabilit. en Salud'!$C$2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BEABD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Cs Rehabilit. en Salud'!$B$3:$B$8</c:f>
              <c:strCache>
                <c:ptCount val="6"/>
                <c:pt idx="0">
                  <c:v>2.1.1 Contribuir al desarrollo de la docencia de pregrado</c:v>
                </c:pt>
                <c:pt idx="1">
                  <c:v>3.1.1 Aumentar la productividad científica del departamento</c:v>
                </c:pt>
                <c:pt idx="2">
                  <c:v>5.2.1 Vincular el quehacer del departamento con el entorno significativo</c:v>
                </c:pt>
                <c:pt idx="3">
                  <c:v>1.3.1 Impulsar el perfeccionamiento docente</c:v>
                </c:pt>
                <c:pt idx="4">
                  <c:v>3.2.1 Realizar investigación de impacto territorial</c:v>
                </c:pt>
                <c:pt idx="5">
                  <c:v>6.1.1 Estandarizar los procesos operativos del departamento</c:v>
                </c:pt>
              </c:strCache>
            </c:strRef>
          </c:cat>
          <c:val>
            <c:numRef>
              <c:f>'Depto Cs Rehabilit. en Salud'!$C$3:$C$8</c:f>
              <c:numCache>
                <c:formatCode>0.0000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0.75</c:v>
                </c:pt>
                <c:pt idx="4">
                  <c:v>0.5</c:v>
                </c:pt>
                <c:pt idx="5">
                  <c:v>0.375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42-4F4F-A4CC-032ED57A6C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'Depto Enfermería'!$C$2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BEABD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Enfermería'!$B$3:$B$16</c:f>
              <c:strCache>
                <c:ptCount val="14"/>
                <c:pt idx="0">
                  <c:v>1.1.1 Asegurar el desarrollo de la transparencia de la gestión</c:v>
                </c:pt>
                <c:pt idx="1">
                  <c:v>1.3.1 Favorecer el desarrollo profesional y disciplinar de los académicos de la unidad</c:v>
                </c:pt>
                <c:pt idx="2">
                  <c:v>1.4.1 Garantizar el desarrollo de las funciones académicas del departamento</c:v>
                </c:pt>
                <c:pt idx="3">
                  <c:v>2.1.1 Colaborar en la pertinencia y calidad de la la formación de profesionales de enfermería</c:v>
                </c:pt>
                <c:pt idx="4">
                  <c:v>2.3.1 Contribuir con la formulación de propuestas para capacitar a profesionales de distintas áreas.</c:v>
                </c:pt>
                <c:pt idx="5">
                  <c:v>3.1.1 Fomentar la productividad científica en la unidad</c:v>
                </c:pt>
                <c:pt idx="6">
                  <c:v>3.2.1 Fortalecer las líneas de investigación de acuerdo con las necesidades de la sociedad</c:v>
                </c:pt>
                <c:pt idx="7">
                  <c:v>3.3.1 Potenciar la innovación en el departamento en función de las demanda del medio</c:v>
                </c:pt>
                <c:pt idx="8">
                  <c:v>4.1.1 Desarrollar propuesta de magíster en enfermería</c:v>
                </c:pt>
                <c:pt idx="9">
                  <c:v>4.2.1 Fortalecer la categorización de los académicos según estandares externos</c:v>
                </c:pt>
                <c:pt idx="10">
                  <c:v>5.1.1 Fortalecer la vinculación con el medio</c:v>
                </c:pt>
                <c:pt idx="11">
                  <c:v>5.2.1 Fomentar la participacion intersectoriale de la región de ñuble o biobío.</c:v>
                </c:pt>
                <c:pt idx="12">
                  <c:v>5.3.1 Impulsar participación de los académicos de la unidad en el contexto internacional</c:v>
                </c:pt>
                <c:pt idx="13">
                  <c:v>6.1.1 Contribuir en la gestión de procesos de calidad y estandarizados</c:v>
                </c:pt>
              </c:strCache>
            </c:strRef>
          </c:cat>
          <c:val>
            <c:numRef>
              <c:f>'Depto Enfermería'!$C$3:$C$16</c:f>
              <c:numCache>
                <c:formatCode>0.0000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2F-47AB-AC09-E61F326DAC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'Depto Ing Alimentos'!$C$2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BEABD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Ing Alimentos'!$B$3:$B$10</c:f>
              <c:strCache>
                <c:ptCount val="8"/>
                <c:pt idx="0">
                  <c:v>3.1.1 Mejorar la productividad científica</c:v>
                </c:pt>
                <c:pt idx="1">
                  <c:v>4.1.1 Aumentar la participación de académicos en la dirección de tesis</c:v>
                </c:pt>
                <c:pt idx="2">
                  <c:v>4.2.1 Robustecer los claustros de los programas de postgrado</c:v>
                </c:pt>
                <c:pt idx="3">
                  <c:v>1.3.1 Fortalecer el capital humano del departamento</c:v>
                </c:pt>
                <c:pt idx="4">
                  <c:v>2.1.1 Cumplir con la revisión de los programas de asignaturas</c:v>
                </c:pt>
                <c:pt idx="5">
                  <c:v>3.2.1 Generar condiciones adecuadas para la investigación</c:v>
                </c:pt>
                <c:pt idx="6">
                  <c:v>5.2.1 Vincular el quehacer del departamento con el entorno significativo</c:v>
                </c:pt>
                <c:pt idx="7">
                  <c:v>2.3.1 Impulsar las actividades de formación continua en el departamento</c:v>
                </c:pt>
              </c:strCache>
            </c:strRef>
          </c:cat>
          <c:val>
            <c:numRef>
              <c:f>'Depto Ing Alimentos'!$C$3:$C$10</c:f>
              <c:numCache>
                <c:formatCode>0.0000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0.77780000000000005</c:v>
                </c:pt>
                <c:pt idx="4">
                  <c:v>0.66670000000000007</c:v>
                </c:pt>
                <c:pt idx="5">
                  <c:v>0.625</c:v>
                </c:pt>
                <c:pt idx="6">
                  <c:v>0.45829999999999999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D-4CAA-85A9-6BB863A80D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'Depto Nutrición y Salud Pública'!$C$2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BEABD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Nutrición y Salud Pública'!$B$3:$B$13</c:f>
              <c:strCache>
                <c:ptCount val="11"/>
                <c:pt idx="0">
                  <c:v>1.3.1 Fortalecer el capital humano del departamento</c:v>
                </c:pt>
                <c:pt idx="1">
                  <c:v>1.4.1 Aseguran el desarrollo de las funciones académicas del departamento</c:v>
                </c:pt>
                <c:pt idx="2">
                  <c:v>2.1.1 Contribuir en el desarrollo de la pertinencia y calidad del pregrado</c:v>
                </c:pt>
                <c:pt idx="3">
                  <c:v>2.3.1 Incorporar la formación continua al quehacer del departamento</c:v>
                </c:pt>
                <c:pt idx="4">
                  <c:v>3.1.1 Mantener una tendencia creciente de la productividad científica del departamento</c:v>
                </c:pt>
                <c:pt idx="5">
                  <c:v>4.2.1 Fortalecer el equipo académico para el desarrollo de programas de postgrado de la facultad</c:v>
                </c:pt>
                <c:pt idx="6">
                  <c:v>5.1.1 Contribuir a una imagen de marca positiva en la sociedad</c:v>
                </c:pt>
                <c:pt idx="7">
                  <c:v>6.1.1 Implementar la cultura de la calidad en el quehacer del departamento</c:v>
                </c:pt>
                <c:pt idx="8">
                  <c:v>3.2.1 Incrementar la investigación del departamento</c:v>
                </c:pt>
                <c:pt idx="9">
                  <c:v>1.1.1 Progresar en el desarrollo de la transparencia de la gestión</c:v>
                </c:pt>
                <c:pt idx="10">
                  <c:v>5.3.1 Avanzar en la internacionalización del quehacer del departamento</c:v>
                </c:pt>
              </c:strCache>
            </c:strRef>
          </c:cat>
          <c:val>
            <c:numRef>
              <c:f>'Depto Nutrición y Salud Pública'!$C$3:$C$13</c:f>
              <c:numCache>
                <c:formatCode>0.0000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0.77780000000000005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33-4EBA-A13A-3DAB22174C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 Enfermería'!$C$2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BEABD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 Enfermería'!$B$3:$B$10</c:f>
              <c:strCache>
                <c:ptCount val="8"/>
                <c:pt idx="0">
                  <c:v>2.4.1 Implementar uso de tecnologías virtuales en el proceso formativo</c:v>
                </c:pt>
                <c:pt idx="1">
                  <c:v>5.3.1 Impulsar la movilidad estudiantil de la escuela</c:v>
                </c:pt>
                <c:pt idx="2">
                  <c:v>5.2.1 Fortalecer la relación de la escuela con el entorno significativo</c:v>
                </c:pt>
                <c:pt idx="3">
                  <c:v>2.1.1 Velar por la pertinencia y calidad del pregrado en la escuela</c:v>
                </c:pt>
                <c:pt idx="4">
                  <c:v>1.4.1 Asegurar el funcionamiento óptimo de los recursos de la escuela</c:v>
                </c:pt>
                <c:pt idx="5">
                  <c:v>6.1.1 Asegurar estándares de los procesos formativos de la escuela</c:v>
                </c:pt>
                <c:pt idx="6">
                  <c:v>2.2.1 Reforzar el desarrollo y la calidad de vida del estudiante de la escuela</c:v>
                </c:pt>
                <c:pt idx="7">
                  <c:v>5.1.1 Asegurar el funcionamiento del consejo asesor externo</c:v>
                </c:pt>
              </c:strCache>
            </c:strRef>
          </c:cat>
          <c:val>
            <c:numRef>
              <c:f>'Esc Enfermería'!$C$3:$C$10</c:f>
              <c:numCache>
                <c:formatCode>0.0000</c:formatCode>
                <c:ptCount val="8"/>
                <c:pt idx="0">
                  <c:v>1</c:v>
                </c:pt>
                <c:pt idx="1">
                  <c:v>1</c:v>
                </c:pt>
                <c:pt idx="2">
                  <c:v>0.75</c:v>
                </c:pt>
                <c:pt idx="3">
                  <c:v>0.71560000000000001</c:v>
                </c:pt>
                <c:pt idx="4">
                  <c:v>0.66670000000000007</c:v>
                </c:pt>
                <c:pt idx="5">
                  <c:v>0.625</c:v>
                </c:pt>
                <c:pt idx="6">
                  <c:v>0.3125</c:v>
                </c:pt>
                <c:pt idx="7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EB-489B-9E70-57C7354A50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 Ing Alimentos'!$C$2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BEABD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 Ing Alimentos'!$B$3:$B$8</c:f>
              <c:strCache>
                <c:ptCount val="6"/>
                <c:pt idx="0">
                  <c:v>2.1.1 Garantizar que los programas de pregrado sean pertinentes a las necesidades del biobío, de ñuble y del país</c:v>
                </c:pt>
                <c:pt idx="1">
                  <c:v>6.1.1 Asegurar que la escuela desarrolla su quehacer mediante procesos de calidad estandarizado</c:v>
                </c:pt>
                <c:pt idx="2">
                  <c:v>2.1.3 Mejorar la articulación curricular con establecimientos de enseñanza media</c:v>
                </c:pt>
                <c:pt idx="3">
                  <c:v>2.1.2 Mejorar los resultados del proceso de enseñanza en función de los desafíos institucionales</c:v>
                </c:pt>
                <c:pt idx="4">
                  <c:v>5.1.1 Potenciar una interacción permanente con los actores externos relevantes</c:v>
                </c:pt>
                <c:pt idx="5">
                  <c:v>2.1.4 Fortalecer el cuerpo académico para la acreditación del pregrado.</c:v>
                </c:pt>
              </c:strCache>
            </c:strRef>
          </c:cat>
          <c:val>
            <c:numRef>
              <c:f>'Esc Ing Alimentos'!$C$3:$C$8</c:f>
              <c:numCache>
                <c:formatCode>0.0000</c:formatCode>
                <c:ptCount val="6"/>
                <c:pt idx="0">
                  <c:v>1</c:v>
                </c:pt>
                <c:pt idx="1">
                  <c:v>0.86499999999999999</c:v>
                </c:pt>
                <c:pt idx="2">
                  <c:v>0.75</c:v>
                </c:pt>
                <c:pt idx="3">
                  <c:v>0.66</c:v>
                </c:pt>
                <c:pt idx="4">
                  <c:v>0.55000000000000004</c:v>
                </c:pt>
                <c:pt idx="5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A8-44E2-A795-246F387EC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 Nutri y Dietética'!$C$2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BEABD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 Nutri y Dietética'!$B$3:$B$12</c:f>
              <c:strCache>
                <c:ptCount val="10"/>
                <c:pt idx="0">
                  <c:v>1.1.1 Impulsar los procesos remotos en la escuela</c:v>
                </c:pt>
                <c:pt idx="1">
                  <c:v>2.4.1 Virtualizar los procesos fomrativos de la escuela</c:v>
                </c:pt>
                <c:pt idx="2">
                  <c:v>1.4.1 Velar por la disponibilidad de recursos en la escuela</c:v>
                </c:pt>
                <c:pt idx="3">
                  <c:v>1.3.1 Potenciar el desarrollo del capital humano de la escuela</c:v>
                </c:pt>
                <c:pt idx="4">
                  <c:v>6.1.1 Asegurar la pertinencia y calidad en los procesos de la escuela</c:v>
                </c:pt>
                <c:pt idx="5">
                  <c:v>5.3.1 Impulsar la movilidad estudiantil internacional</c:v>
                </c:pt>
                <c:pt idx="6">
                  <c:v>2.1.1 Asegurar la pertinencia y calidad en el pregrado</c:v>
                </c:pt>
                <c:pt idx="7">
                  <c:v>2.2.1 Potenciar el desarrollo y calidad de vida del estudiante de la escuela</c:v>
                </c:pt>
                <c:pt idx="8">
                  <c:v>5.1.1 Potenciar la difusión de la escuela en el medio</c:v>
                </c:pt>
                <c:pt idx="9">
                  <c:v>5.2.1 Fortalecer la vinculación de la escuela con el entorno significativo</c:v>
                </c:pt>
              </c:strCache>
            </c:strRef>
          </c:cat>
          <c:val>
            <c:numRef>
              <c:f>'Esc Nutri y Dietética'!$C$3:$C$12</c:f>
              <c:numCache>
                <c:formatCode>0.0000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0.58250000000000002</c:v>
                </c:pt>
                <c:pt idx="3">
                  <c:v>0.25559999999999999</c:v>
                </c:pt>
                <c:pt idx="4">
                  <c:v>0.15559999999999999</c:v>
                </c:pt>
                <c:pt idx="5">
                  <c:v>0.01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5A-4487-9B45-7A459B4207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 Fonoaudiología'!$C$2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BEABD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 Fonoaudiología'!$B$3:$B$9</c:f>
              <c:strCache>
                <c:ptCount val="7"/>
                <c:pt idx="0">
                  <c:v>1.4.1 Gestionar los recursos que requiere la carrera de fonoaudiología</c:v>
                </c:pt>
                <c:pt idx="1">
                  <c:v>2.1.1 Asegurar la pertinencia del programa de fonoaudiología</c:v>
                </c:pt>
                <c:pt idx="2">
                  <c:v>2.2.1 Proveer de apoyos para la mejora de la calidad de vida de los estudiantes</c:v>
                </c:pt>
                <c:pt idx="3">
                  <c:v>5.1.1 Fortalecer la imagen de la escuela de fonoaudiología</c:v>
                </c:pt>
                <c:pt idx="4">
                  <c:v>5.2.1 Vincular el quehacer de la escuela con el entorno significativo</c:v>
                </c:pt>
                <c:pt idx="5">
                  <c:v>6.1.1 Asegurar que la escuela desarrolle su quehacer mediante procesos de calidad estandarizados y pertinentes</c:v>
                </c:pt>
                <c:pt idx="6">
                  <c:v>5.3.1 Fortalecer la movilidad e intercambio estudiantil de la escuela</c:v>
                </c:pt>
              </c:strCache>
            </c:strRef>
          </c:cat>
          <c:val>
            <c:numRef>
              <c:f>'Esc Fonoaudiología'!$C$3:$C$9</c:f>
              <c:numCache>
                <c:formatCode>0.0000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0.95469999999999999</c:v>
                </c:pt>
                <c:pt idx="6">
                  <c:v>0.5625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20-41D9-B798-EC523896FC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FC27-2379-4540-B856-AD7A4816F897}" type="datetimeFigureOut">
              <a:rPr lang="es-CL" smtClean="0"/>
              <a:t>06-08-2025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6356B-06E4-4279-92A6-46E069467F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2574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833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74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391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87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43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37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2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94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44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77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1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F1318-B577-4D79-8FB0-378055805C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07A7E3-FFD0-4E9C-8F08-39224F56F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E78203-5E2F-4A42-9EE5-3C8333066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8A2C28-31B3-4A87-88FC-6480BD0CD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789F02-4F95-45D4-972E-806F0D40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9495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4659AF-CCB9-4A0D-94CA-281AA3A61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0316AE-6F1B-4F77-BF0C-B17A00FC0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3775A7-B48E-42BE-A765-D8F9A2E79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4F4656-15BC-494D-8823-305A64B37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D138FC-21DC-4042-B91B-3EAF05AD8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001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FE225F-8B46-4B68-BA22-37F3A39B66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845B60-3F42-4638-9627-A211D175E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609DAB-765D-4F3F-A41E-25DD4293F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2D4690-23E6-4008-9692-A934F599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F77317-922E-4BBA-A457-57FA2A745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339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09A7B0-3CCD-4119-AD70-5E22CE42E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4353D7-15D0-4848-8A6B-E139409B4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6DAE24-521C-403E-B74D-B45DD1C3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772A89-1DB5-4826-B1D1-26D174257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89B90C-0650-41A8-BE9F-929336FBA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819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289434-DA0C-42B7-80D1-CD2484D53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BE632B-794D-404D-B9AD-854C0CA41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58AEA2-7CBF-459E-8FBA-76C296CA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6E3A48-FB95-499C-B6EC-63242048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52C25D-E4F0-40A8-AC54-2947C76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619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09121-2002-45FD-8890-864E5C9D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246AE5-343D-40F3-A141-DE3194171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DFC271-2123-4378-957D-DDEAFAC22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11E626-790E-44D4-9D97-087FE2622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DC1E9D-E106-4610-BF45-866A36C2B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75F650-12FB-482C-BFE3-6B9FBB3C1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976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D6594-A5AE-4658-8E6A-D9FC16918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5A1F52-695E-406E-A47E-E6C798700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810F908-F922-4C70-AD6F-8B8A04FD3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91E9159-5FD3-479E-9D92-9E2E0710DF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DA5E562-2D06-411C-A021-DC69F69940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C6053EF-E5B2-4543-BCE7-18B5385C7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31AA5E9-791A-47BD-99F3-BDEAF3233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FD642C0-B5AC-45CC-A416-3A87D1CA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241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1C42C4-ADFD-4621-9366-F77D4EC02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7E26406-6997-41D3-A647-7DE514FA3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369C0D-2130-4899-B894-69D130DDF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99901A-A814-476A-8121-B81C16D8E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525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4C9B858-A5DF-4184-9C83-3C72E5595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C528F61-6F7C-4EA7-AF35-46C6DF675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E5C274-0B90-4639-9465-81ECB346D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778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C1A8F-28E4-48C9-A1BE-1E09279D6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009629-A15A-4F2B-8BA9-1116F44F5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FD6596-318F-4DFC-89B6-79D325FF0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B01310-C574-4E51-9C3B-819A14899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B29ADE-15F7-4402-B0E4-891B061F2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E9D6DE-8620-4493-9EF4-43AE0D64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837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AF2A8-A94D-42C1-A1D2-E8D453C97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7AE6143-C613-41FB-B548-D939ED257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D786D8-FBEA-424D-A815-748E9AE82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1D0C9E-AA0B-4D28-AB2E-01BE28E5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2F5E1C-1A67-4898-BD9E-1608213C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8EF031-0E96-4D38-997B-1BC2E015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000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F1CE7F-A92C-4D44-A697-6DB18B6C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714712-D0E5-4305-8D35-75CE980CC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66B876-CB3C-48A0-9613-1577D565B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B736CC-2314-4978-9151-93D9F94EDE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346E53-BB0F-4D7D-9E86-A9D019354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1C39C3-4019-4312-BA9B-0AD3AE3AC292}"/>
              </a:ext>
            </a:extLst>
          </p:cNvPr>
          <p:cNvSpPr/>
          <p:nvPr userDrawn="1"/>
        </p:nvSpPr>
        <p:spPr>
          <a:xfrm>
            <a:off x="1" y="6167969"/>
            <a:ext cx="9037674" cy="179387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5279A0B-2B2A-4E07-B2AF-A4D6948550F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795" y="5901981"/>
            <a:ext cx="2845448" cy="71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7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2060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7B87099-614D-4BC1-A663-E8CC98B6B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97" y="100876"/>
            <a:ext cx="2037206" cy="203720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EE581873-5AA1-41C3-8B05-2596483B20CD}"/>
              </a:ext>
            </a:extLst>
          </p:cNvPr>
          <p:cNvSpPr txBox="1">
            <a:spLocks/>
          </p:cNvSpPr>
          <p:nvPr/>
        </p:nvSpPr>
        <p:spPr>
          <a:xfrm>
            <a:off x="1524000" y="1830574"/>
            <a:ext cx="9144000" cy="264540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002060"/>
                </a:solidFill>
                <a:latin typeface="Poppins" panose="00000500000000000000" pitchFamily="2" charset="0"/>
                <a:ea typeface="+mj-ea"/>
                <a:cs typeface="Poppins" panose="00000500000000000000" pitchFamily="2" charset="0"/>
              </a:defRPr>
            </a:lvl1pPr>
          </a:lstStyle>
          <a:p>
            <a:pPr>
              <a:lnSpc>
                <a:spcPct val="120000"/>
              </a:lnSpc>
              <a:spcBef>
                <a:spcPts val="0"/>
              </a:spcBef>
            </a:pPr>
            <a:br>
              <a:rPr lang="es-CL" dirty="0"/>
            </a:br>
            <a:r>
              <a:rPr lang="es-CL" sz="2200" dirty="0"/>
              <a:t>Proceso</a:t>
            </a:r>
            <a:br>
              <a:rPr lang="es-CL" sz="2200" dirty="0"/>
            </a:br>
            <a:br>
              <a:rPr lang="es-CL" sz="2200" dirty="0"/>
            </a:br>
            <a:r>
              <a:rPr lang="es-CL" sz="4800" dirty="0"/>
              <a:t>Seguimiento y monitoreo 2024</a:t>
            </a:r>
            <a:br>
              <a:rPr lang="es-CL" sz="4800" dirty="0"/>
            </a:br>
            <a:r>
              <a:rPr lang="es-CL" sz="3900" dirty="0"/>
              <a:t>Facultad de Ciencias de la Salud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s-CL" sz="3900" dirty="0"/>
              <a:t>y de los Alimentos</a:t>
            </a:r>
            <a:endParaRPr lang="es-CL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AF9A73CD-A018-4D38-8742-D22CEFA55A14}"/>
              </a:ext>
            </a:extLst>
          </p:cNvPr>
          <p:cNvSpPr txBox="1">
            <a:spLocks/>
          </p:cNvSpPr>
          <p:nvPr/>
        </p:nvSpPr>
        <p:spPr>
          <a:xfrm>
            <a:off x="1612135" y="4374357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dirty="0">
                <a:solidFill>
                  <a:srgbClr val="002060"/>
                </a:solidFill>
              </a:rPr>
              <a:t>Dirección General de Planificación y Estudios</a:t>
            </a: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s-CL" sz="1800" dirty="0">
                <a:solidFill>
                  <a:srgbClr val="002060"/>
                </a:solidFill>
              </a:rPr>
              <a:t>Chillán, agosto de 2025</a:t>
            </a:r>
          </a:p>
        </p:txBody>
      </p:sp>
    </p:spTree>
    <p:extLst>
      <p:ext uri="{BB962C8B-B14F-4D97-AF65-F5344CB8AC3E}">
        <p14:creationId xmlns:p14="http://schemas.microsoft.com/office/powerpoint/2010/main" val="1889047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0604AB72-D508-4A7E-80CF-69BC7A360685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7F7EE7E4-6D65-42B0-8DFB-A1DC1EFF6170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de Ingeniería en Alimentos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C8BAF57A-DF24-4BC2-B09F-806E32CA3745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68,08%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5269839"/>
              </p:ext>
            </p:extLst>
          </p:nvPr>
        </p:nvGraphicFramePr>
        <p:xfrm>
          <a:off x="0" y="1497106"/>
          <a:ext cx="12191999" cy="4374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73E6B14-859A-4D3A-8B4E-ED59D92BF949}"/>
              </a:ext>
            </a:extLst>
          </p:cNvPr>
          <p:cNvCxnSpPr>
            <a:cxnSpLocks/>
          </p:cNvCxnSpPr>
          <p:nvPr/>
        </p:nvCxnSpPr>
        <p:spPr>
          <a:xfrm>
            <a:off x="11928791" y="162604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24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de Nutrición y Dietética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28,67%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4835309"/>
              </p:ext>
            </p:extLst>
          </p:nvPr>
        </p:nvGraphicFramePr>
        <p:xfrm>
          <a:off x="0" y="1432821"/>
          <a:ext cx="12192000" cy="4394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3149" y="1529319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7618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de Fonoaudiología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95,22%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1148809"/>
              </p:ext>
            </p:extLst>
          </p:nvPr>
        </p:nvGraphicFramePr>
        <p:xfrm>
          <a:off x="0" y="1506073"/>
          <a:ext cx="12163943" cy="4446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06255" y="1726548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78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BD2849A-867F-463A-808C-000229846C28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74ABB30-7F88-441D-84F3-8A46F41C01D5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Análisis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Facultad de Ciencias de la Salud y de los Alimentos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0878E6A-E675-4153-973C-5C4272FB73A9}"/>
              </a:ext>
            </a:extLst>
          </p:cNvPr>
          <p:cNvSpPr txBox="1"/>
          <p:nvPr/>
        </p:nvSpPr>
        <p:spPr>
          <a:xfrm>
            <a:off x="666452" y="1441330"/>
            <a:ext cx="10859095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CL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recomienda: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CL" sz="2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Infraestructura y recursos físicos</a:t>
            </a:r>
            <a:r>
              <a:rPr lang="es-CL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Priorizar la postulación a fondos externos (MINEDUC, GORE, convenios sectoriales) para financiar la mejora de espacios físicos.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CL" sz="2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Vinculación con el medio, egresados y empleadores</a:t>
            </a:r>
            <a:r>
              <a:rPr lang="es-CL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Formalizar y activar Consejos Asesores Externos en todas las Escuelas, para la pertinencia de los programas de estudios.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CL" sz="2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Investigación con pertinencia territorial</a:t>
            </a:r>
            <a:r>
              <a:rPr lang="es-CL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Generar alianzas con centros de salud, industrias alimentarias y municipios para desarrollar proyectos colaborativos.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CL" sz="2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curricular y procesos académicos</a:t>
            </a:r>
            <a:r>
              <a:rPr lang="es-CL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Fortalecer la evaluación docente y el monitoreo del proceso de enseñanza-aprendizaje, incluyendo retroalimentación oportuna para la mejora continua.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CL" sz="2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interna y procesos administrativos</a:t>
            </a:r>
            <a:r>
              <a:rPr lang="es-CL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Promover la capacitación administrativa interna y la digitalización de procesos rutinarios.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CL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Comunicación y difusión institucional</a:t>
            </a:r>
            <a:r>
              <a:rPr lang="es-CL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Potenciar el uso de plataformas digitales institucionales (sitios web, redes sociales, intranet) para dar a conocer logros, servicios y actividades.</a:t>
            </a:r>
          </a:p>
        </p:txBody>
      </p:sp>
    </p:spTree>
    <p:extLst>
      <p:ext uri="{BB962C8B-B14F-4D97-AF65-F5344CB8AC3E}">
        <p14:creationId xmlns:p14="http://schemas.microsoft.com/office/powerpoint/2010/main" val="418066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6">
            <a:extLst>
              <a:ext uri="{FF2B5EF4-FFF2-40B4-BE49-F238E27FC236}">
                <a16:creationId xmlns:a16="http://schemas.microsoft.com/office/drawing/2014/main" id="{43CF2142-F0C6-4F9A-8301-3A7ED130F0CE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000" b="1" dirty="0">
                <a:solidFill>
                  <a:schemeClr val="tx2"/>
                </a:solidFill>
                <a:latin typeface="Poppins" panose="00000500000000000000" pitchFamily="2" charset="0"/>
              </a:rPr>
              <a:t>Estado de situación:</a:t>
            </a:r>
          </a:p>
          <a:p>
            <a:pPr algn="l"/>
            <a:r>
              <a:rPr lang="es-CL" sz="20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Formulación de Planes de Desarrollo 2025 - 2029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Formulación de planes 2025 - 2029</a:t>
            </a:r>
          </a:p>
        </p:txBody>
      </p:sp>
      <p:graphicFrame>
        <p:nvGraphicFramePr>
          <p:cNvPr id="9" name="Marcador de contenido 4">
            <a:extLst>
              <a:ext uri="{FF2B5EF4-FFF2-40B4-BE49-F238E27FC236}">
                <a16:creationId xmlns:a16="http://schemas.microsoft.com/office/drawing/2014/main" id="{6906BBFE-4FBE-47DE-B37E-B00E786006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227814"/>
              </p:ext>
            </p:extLst>
          </p:nvPr>
        </p:nvGraphicFramePr>
        <p:xfrm>
          <a:off x="223520" y="1503891"/>
          <a:ext cx="11211988" cy="417526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688847">
                  <a:extLst>
                    <a:ext uri="{9D8B030D-6E8A-4147-A177-3AD203B41FA5}">
                      <a16:colId xmlns:a16="http://schemas.microsoft.com/office/drawing/2014/main" val="3149837906"/>
                    </a:ext>
                  </a:extLst>
                </a:gridCol>
                <a:gridCol w="1120494">
                  <a:extLst>
                    <a:ext uri="{9D8B030D-6E8A-4147-A177-3AD203B41FA5}">
                      <a16:colId xmlns:a16="http://schemas.microsoft.com/office/drawing/2014/main" val="2293381387"/>
                    </a:ext>
                  </a:extLst>
                </a:gridCol>
                <a:gridCol w="1120494">
                  <a:extLst>
                    <a:ext uri="{9D8B030D-6E8A-4147-A177-3AD203B41FA5}">
                      <a16:colId xmlns:a16="http://schemas.microsoft.com/office/drawing/2014/main" val="3351409701"/>
                    </a:ext>
                  </a:extLst>
                </a:gridCol>
                <a:gridCol w="1038270">
                  <a:extLst>
                    <a:ext uri="{9D8B030D-6E8A-4147-A177-3AD203B41FA5}">
                      <a16:colId xmlns:a16="http://schemas.microsoft.com/office/drawing/2014/main" val="2183347209"/>
                    </a:ext>
                  </a:extLst>
                </a:gridCol>
                <a:gridCol w="1309485">
                  <a:extLst>
                    <a:ext uri="{9D8B030D-6E8A-4147-A177-3AD203B41FA5}">
                      <a16:colId xmlns:a16="http://schemas.microsoft.com/office/drawing/2014/main" val="921630651"/>
                    </a:ext>
                  </a:extLst>
                </a:gridCol>
                <a:gridCol w="934398">
                  <a:extLst>
                    <a:ext uri="{9D8B030D-6E8A-4147-A177-3AD203B41FA5}">
                      <a16:colId xmlns:a16="http://schemas.microsoft.com/office/drawing/2014/main" val="953880212"/>
                    </a:ext>
                  </a:extLst>
                </a:gridCol>
              </a:tblGrid>
              <a:tr h="586391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8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Unidad</a:t>
                      </a:r>
                      <a:endParaRPr lang="es-CL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Apoyo DGPE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Jornada 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Propuesta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Validación Unidad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Vigencia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163335"/>
                  </a:ext>
                </a:extLst>
              </a:tr>
              <a:tr h="41367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CL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FACULTAD DE CIENCIAS DE LA SALUD Y DE LOS ALIMENTOS</a:t>
                      </a:r>
                      <a:endParaRPr lang="es-ES" sz="14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7405969"/>
                  </a:ext>
                </a:extLst>
              </a:tr>
              <a:tr h="3528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INGENIERÍA EN ALIMENTOS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9962433"/>
                  </a:ext>
                </a:extLst>
              </a:tr>
              <a:tr h="3528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NUTRICIÓN Y SALUD PÚBLICA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6840867"/>
                  </a:ext>
                </a:extLst>
              </a:tr>
              <a:tr h="3528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ENFERMERÍA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108137"/>
                  </a:ext>
                </a:extLst>
              </a:tr>
              <a:tr h="3528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CIENCIAS DE LA REHABILITACIÓN EN SALUD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6297623"/>
                  </a:ext>
                </a:extLst>
              </a:tr>
              <a:tr h="3528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IGENIERÍA EN ALIMENTOS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2464514"/>
                  </a:ext>
                </a:extLst>
              </a:tr>
              <a:tr h="3528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NUTRICIÓN Y SALUD PÚBLICA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783555"/>
                  </a:ext>
                </a:extLst>
              </a:tr>
              <a:tr h="3528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ENFERMERÍA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0891703"/>
                  </a:ext>
                </a:extLst>
              </a:tr>
              <a:tr h="3528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FONOAUDIOLOGÍA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3662082"/>
                  </a:ext>
                </a:extLst>
              </a:tr>
              <a:tr h="3528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MEDICINA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8174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730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7B87099-614D-4BC1-A663-E8CC98B6B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97" y="100876"/>
            <a:ext cx="2037206" cy="203720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EE581873-5AA1-41C3-8B05-2596483B20CD}"/>
              </a:ext>
            </a:extLst>
          </p:cNvPr>
          <p:cNvSpPr txBox="1">
            <a:spLocks/>
          </p:cNvSpPr>
          <p:nvPr/>
        </p:nvSpPr>
        <p:spPr>
          <a:xfrm>
            <a:off x="1524000" y="1830574"/>
            <a:ext cx="9144000" cy="264540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002060"/>
                </a:solidFill>
                <a:latin typeface="Poppins" panose="00000500000000000000" pitchFamily="2" charset="0"/>
                <a:ea typeface="+mj-ea"/>
                <a:cs typeface="Poppins" panose="00000500000000000000" pitchFamily="2" charset="0"/>
              </a:defRPr>
            </a:lvl1pPr>
          </a:lstStyle>
          <a:p>
            <a:pPr>
              <a:lnSpc>
                <a:spcPct val="120000"/>
              </a:lnSpc>
              <a:spcBef>
                <a:spcPts val="0"/>
              </a:spcBef>
            </a:pPr>
            <a:br>
              <a:rPr lang="es-CL" dirty="0"/>
            </a:br>
            <a:r>
              <a:rPr lang="es-CL" sz="2200" dirty="0"/>
              <a:t>Proceso</a:t>
            </a:r>
            <a:br>
              <a:rPr lang="es-CL" sz="2200" dirty="0"/>
            </a:br>
            <a:br>
              <a:rPr lang="es-CL" sz="2200" dirty="0"/>
            </a:br>
            <a:r>
              <a:rPr lang="es-CL" sz="4800" dirty="0"/>
              <a:t>Seguimiento y monitoreo 2024</a:t>
            </a:r>
            <a:br>
              <a:rPr lang="es-CL" sz="4800" dirty="0"/>
            </a:br>
            <a:r>
              <a:rPr lang="es-CL" sz="3900" dirty="0"/>
              <a:t>Facultad de Ciencias de la Salud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s-CL" sz="3900" dirty="0"/>
              <a:t>y de los Alimentos</a:t>
            </a:r>
            <a:endParaRPr lang="es-CL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AF9A73CD-A018-4D38-8742-D22CEFA55A14}"/>
              </a:ext>
            </a:extLst>
          </p:cNvPr>
          <p:cNvSpPr txBox="1">
            <a:spLocks/>
          </p:cNvSpPr>
          <p:nvPr/>
        </p:nvSpPr>
        <p:spPr>
          <a:xfrm>
            <a:off x="1612135" y="4374357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dirty="0">
                <a:solidFill>
                  <a:srgbClr val="002060"/>
                </a:solidFill>
              </a:rPr>
              <a:t>Dirección General de Planificación y Estudios</a:t>
            </a: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s-CL" sz="1800">
                <a:solidFill>
                  <a:srgbClr val="002060"/>
                </a:solidFill>
              </a:rPr>
              <a:t>Chillán</a:t>
            </a:r>
            <a:r>
              <a:rPr lang="es-CL" sz="1800" dirty="0">
                <a:solidFill>
                  <a:srgbClr val="002060"/>
                </a:solidFill>
              </a:rPr>
              <a:t>, agosto de 2025</a:t>
            </a:r>
          </a:p>
        </p:txBody>
      </p:sp>
    </p:spTree>
    <p:extLst>
      <p:ext uri="{BB962C8B-B14F-4D97-AF65-F5344CB8AC3E}">
        <p14:creationId xmlns:p14="http://schemas.microsoft.com/office/powerpoint/2010/main" val="2800165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CBBA394A-25BB-48FB-99F9-5B57D2961542}"/>
              </a:ext>
            </a:extLst>
          </p:cNvPr>
          <p:cNvSpPr/>
          <p:nvPr/>
        </p:nvSpPr>
        <p:spPr>
          <a:xfrm>
            <a:off x="838201" y="1594991"/>
            <a:ext cx="1051382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b="1" dirty="0"/>
              <a:t> 1. Monitoreo de Planes de Desarrollo: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Corresponde al seguimiento de los avances logrados en el período entre </a:t>
            </a:r>
            <a:r>
              <a:rPr lang="es-ES" sz="1700" b="1" dirty="0"/>
              <a:t>enero a diciembre de 2024</a:t>
            </a:r>
            <a:r>
              <a:rPr lang="es-ES" sz="1700" dirty="0"/>
              <a:t>, para el apoyo de este proceso, se dispone del Sistema de Información de Gestión Estratégica – </a:t>
            </a:r>
            <a:r>
              <a:rPr lang="es-ES" sz="1700" b="1" dirty="0"/>
              <a:t>SIGEUBB en Intranet</a:t>
            </a:r>
            <a:r>
              <a:rPr lang="es-ES" sz="1700" dirty="0"/>
              <a:t>. 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Las </a:t>
            </a:r>
            <a:r>
              <a:rPr lang="es-ES" sz="1700" b="1" dirty="0"/>
              <a:t>evidencias e información de los avances deben ser ingresados por la persona responsable </a:t>
            </a:r>
            <a:r>
              <a:rPr lang="es-ES" sz="1700" dirty="0"/>
              <a:t>de cada objetivo específico, y luego la persona responsable del plan debe </a:t>
            </a:r>
            <a:r>
              <a:rPr lang="es-ES" sz="1700" b="1" dirty="0"/>
              <a:t>VALIDAR el Informe de monitoreo del año 2024.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Este proceso se habilitó hasta el día </a:t>
            </a:r>
            <a:r>
              <a:rPr lang="es-ES" sz="1700" b="1" dirty="0"/>
              <a:t>31 de abril de 2025, </a:t>
            </a:r>
            <a:r>
              <a:rPr lang="es-ES" sz="1700" dirty="0"/>
              <a:t>excepcionalmente extendido hasta el </a:t>
            </a:r>
            <a:r>
              <a:rPr lang="es-ES" sz="1700" b="1" dirty="0"/>
              <a:t>31 de julio de 2025, </a:t>
            </a:r>
            <a:r>
              <a:rPr lang="es-ES" sz="1700" dirty="0"/>
              <a:t>para contar con la mayor cantidad de información actualizada.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Posteriormente, el </a:t>
            </a:r>
            <a:r>
              <a:rPr lang="es-ES" sz="1700" b="1" dirty="0"/>
              <a:t>Informe de Monitoreo del año 2024</a:t>
            </a:r>
            <a:r>
              <a:rPr lang="es-ES" sz="1700" dirty="0"/>
              <a:t>, se puede descargar por cada responsable directamente del SIGEUBB y la comunidad en general, lo puede descargar en la sección “documentos institucionales - búsqueda básica” en Intranet. </a:t>
            </a:r>
            <a:endParaRPr lang="es-ES" sz="1700" b="1" dirty="0"/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b="1" dirty="0"/>
              <a:t>2. Levantamiento de nuevos planes 2025-2029: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dirty="0"/>
              <a:t>El proceso de levantamiento de los nuevos planes, se inicia con el cierre y validación del monitoreo 2024 del plan, continuando con la asesoría de la DGPE (si la unidad lo estima pertinente) para desarrollo de talleres de levantamiento de información y posterior propuesta de plan de desarrollo.</a:t>
            </a:r>
          </a:p>
        </p:txBody>
      </p:sp>
      <p:sp>
        <p:nvSpPr>
          <p:cNvPr id="6" name="Título 6">
            <a:extLst>
              <a:ext uri="{FF2B5EF4-FFF2-40B4-BE49-F238E27FC236}">
                <a16:creationId xmlns:a16="http://schemas.microsoft.com/office/drawing/2014/main" id="{0942471A-560D-484F-AC39-941B56C2789B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Seguimiento y Monitoreo año 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A8D7560-E21A-4CB4-90E7-D759718F87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1114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6">
            <a:extLst>
              <a:ext uri="{FF2B5EF4-FFF2-40B4-BE49-F238E27FC236}">
                <a16:creationId xmlns:a16="http://schemas.microsoft.com/office/drawing/2014/main" id="{43CF2142-F0C6-4F9A-8301-3A7ED130F0CE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Seguimiento y Monitoreo año 2024</a:t>
            </a:r>
          </a:p>
          <a:p>
            <a:pPr algn="l"/>
            <a:r>
              <a:rPr lang="es-CL" sz="2400" dirty="0">
                <a:solidFill>
                  <a:schemeClr val="tx2"/>
                </a:solidFill>
                <a:latin typeface="Poppins" panose="00000500000000000000" pitchFamily="2" charset="0"/>
              </a:rPr>
              <a:t>Tabla Resumen de la Facultad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graphicFrame>
        <p:nvGraphicFramePr>
          <p:cNvPr id="6" name="Marcador de contenido 4">
            <a:extLst>
              <a:ext uri="{FF2B5EF4-FFF2-40B4-BE49-F238E27FC236}">
                <a16:creationId xmlns:a16="http://schemas.microsoft.com/office/drawing/2014/main" id="{C267B13A-C0CD-4A2A-8A57-ABEB929468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7249894"/>
              </p:ext>
            </p:extLst>
          </p:nvPr>
        </p:nvGraphicFramePr>
        <p:xfrm>
          <a:off x="219336" y="1572068"/>
          <a:ext cx="11753327" cy="427548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689126">
                  <a:extLst>
                    <a:ext uri="{9D8B030D-6E8A-4147-A177-3AD203B41FA5}">
                      <a16:colId xmlns:a16="http://schemas.microsoft.com/office/drawing/2014/main" val="3149837906"/>
                    </a:ext>
                  </a:extLst>
                </a:gridCol>
                <a:gridCol w="770208">
                  <a:extLst>
                    <a:ext uri="{9D8B030D-6E8A-4147-A177-3AD203B41FA5}">
                      <a16:colId xmlns:a16="http://schemas.microsoft.com/office/drawing/2014/main" val="2507134583"/>
                    </a:ext>
                  </a:extLst>
                </a:gridCol>
                <a:gridCol w="656940">
                  <a:extLst>
                    <a:ext uri="{9D8B030D-6E8A-4147-A177-3AD203B41FA5}">
                      <a16:colId xmlns:a16="http://schemas.microsoft.com/office/drawing/2014/main" val="3072317233"/>
                    </a:ext>
                  </a:extLst>
                </a:gridCol>
                <a:gridCol w="791974">
                  <a:extLst>
                    <a:ext uri="{9D8B030D-6E8A-4147-A177-3AD203B41FA5}">
                      <a16:colId xmlns:a16="http://schemas.microsoft.com/office/drawing/2014/main" val="536743239"/>
                    </a:ext>
                  </a:extLst>
                </a:gridCol>
                <a:gridCol w="656940">
                  <a:extLst>
                    <a:ext uri="{9D8B030D-6E8A-4147-A177-3AD203B41FA5}">
                      <a16:colId xmlns:a16="http://schemas.microsoft.com/office/drawing/2014/main" val="814271573"/>
                    </a:ext>
                  </a:extLst>
                </a:gridCol>
                <a:gridCol w="784317">
                  <a:extLst>
                    <a:ext uri="{9D8B030D-6E8A-4147-A177-3AD203B41FA5}">
                      <a16:colId xmlns:a16="http://schemas.microsoft.com/office/drawing/2014/main" val="718614449"/>
                    </a:ext>
                  </a:extLst>
                </a:gridCol>
                <a:gridCol w="689591">
                  <a:extLst>
                    <a:ext uri="{9D8B030D-6E8A-4147-A177-3AD203B41FA5}">
                      <a16:colId xmlns:a16="http://schemas.microsoft.com/office/drawing/2014/main" val="1992037419"/>
                    </a:ext>
                  </a:extLst>
                </a:gridCol>
                <a:gridCol w="689591">
                  <a:extLst>
                    <a:ext uri="{9D8B030D-6E8A-4147-A177-3AD203B41FA5}">
                      <a16:colId xmlns:a16="http://schemas.microsoft.com/office/drawing/2014/main" val="178204098"/>
                    </a:ext>
                  </a:extLst>
                </a:gridCol>
                <a:gridCol w="689591">
                  <a:extLst>
                    <a:ext uri="{9D8B030D-6E8A-4147-A177-3AD203B41FA5}">
                      <a16:colId xmlns:a16="http://schemas.microsoft.com/office/drawing/2014/main" val="2586882783"/>
                    </a:ext>
                  </a:extLst>
                </a:gridCol>
                <a:gridCol w="770208">
                  <a:extLst>
                    <a:ext uri="{9D8B030D-6E8A-4147-A177-3AD203B41FA5}">
                      <a16:colId xmlns:a16="http://schemas.microsoft.com/office/drawing/2014/main" val="667555079"/>
                    </a:ext>
                  </a:extLst>
                </a:gridCol>
                <a:gridCol w="689591">
                  <a:extLst>
                    <a:ext uri="{9D8B030D-6E8A-4147-A177-3AD203B41FA5}">
                      <a16:colId xmlns:a16="http://schemas.microsoft.com/office/drawing/2014/main" val="3588380799"/>
                    </a:ext>
                  </a:extLst>
                </a:gridCol>
                <a:gridCol w="875250">
                  <a:extLst>
                    <a:ext uri="{9D8B030D-6E8A-4147-A177-3AD203B41FA5}">
                      <a16:colId xmlns:a16="http://schemas.microsoft.com/office/drawing/2014/main" val="4216625533"/>
                    </a:ext>
                  </a:extLst>
                </a:gridCol>
              </a:tblGrid>
              <a:tr h="2661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Unidad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u="none" strike="noStrike" kern="12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163335"/>
                  </a:ext>
                </a:extLst>
              </a:tr>
              <a:tr h="459992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Unidad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</a:t>
                      </a:r>
                      <a:endParaRPr lang="es-CL" sz="10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Avance</a:t>
                      </a:r>
                    </a:p>
                    <a:p>
                      <a:pPr algn="ctr" fontAlgn="ctr"/>
                      <a:r>
                        <a:rPr lang="es-C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2020-2024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641120"/>
                  </a:ext>
                </a:extLst>
              </a:tr>
              <a:tr h="32698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500" b="1" u="none" strike="noStrike" dirty="0">
                          <a:effectLst/>
                          <a:latin typeface="+mn-lt"/>
                        </a:rPr>
                        <a:t>Facultad de Ciencias de la Salud y de los Alimentos</a:t>
                      </a:r>
                      <a:endParaRPr lang="es-ES" sz="15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rgbClr val="BEABD0"/>
                          </a:solidFill>
                          <a:effectLst/>
                          <a:latin typeface="+mn-lt"/>
                        </a:rPr>
                        <a:t>No</a:t>
                      </a:r>
                      <a:r>
                        <a:rPr lang="es-CL" sz="120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s-CL" sz="1200" b="0" i="0" u="none" strike="noStrike" dirty="0">
                        <a:solidFill>
                          <a:schemeClr val="accent4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rgbClr val="BEABD0"/>
                          </a:solidFill>
                          <a:effectLst/>
                          <a:latin typeface="+mn-lt"/>
                        </a:rPr>
                        <a:t>No</a:t>
                      </a:r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98,78%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7405969"/>
                  </a:ext>
                </a:extLst>
              </a:tr>
              <a:tr h="32698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500" u="none" strike="noStrike" dirty="0">
                          <a:effectLst/>
                          <a:latin typeface="+mn-lt"/>
                        </a:rPr>
                        <a:t>Departamento de Ciencias de la Rehabilitación en Salud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77,50%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3908019"/>
                  </a:ext>
                </a:extLst>
              </a:tr>
              <a:tr h="326983">
                <a:tc>
                  <a:txBody>
                    <a:bodyPr/>
                    <a:lstStyle/>
                    <a:p>
                      <a:pPr algn="l" fontAlgn="ctr"/>
                      <a:r>
                        <a:rPr lang="es-CL" sz="1500" u="none" strike="noStrike" dirty="0">
                          <a:effectLst/>
                          <a:latin typeface="+mn-lt"/>
                        </a:rPr>
                        <a:t>Departamento de Enfermería</a:t>
                      </a:r>
                      <a:endParaRPr lang="es-CL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2116916"/>
                  </a:ext>
                </a:extLst>
              </a:tr>
              <a:tr h="326983">
                <a:tc>
                  <a:txBody>
                    <a:bodyPr/>
                    <a:lstStyle/>
                    <a:p>
                      <a:pPr algn="l" fontAlgn="ctr"/>
                      <a:r>
                        <a:rPr lang="es-CL" sz="1500" u="none" strike="noStrike" dirty="0">
                          <a:effectLst/>
                          <a:latin typeface="+mn-lt"/>
                        </a:rPr>
                        <a:t>Departamento de Ingeniería en Alimentos</a:t>
                      </a:r>
                      <a:endParaRPr lang="es-CL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accent4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accent4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rgbClr val="BEABD0"/>
                          </a:solidFill>
                          <a:effectLst/>
                          <a:latin typeface="+mn-lt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rgbClr val="BEABD0"/>
                          </a:solidFill>
                          <a:effectLst/>
                          <a:latin typeface="+mn-lt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67,64%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5960138"/>
                  </a:ext>
                </a:extLst>
              </a:tr>
              <a:tr h="32698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500" u="none" strike="noStrike" dirty="0">
                          <a:effectLst/>
                          <a:latin typeface="+mn-lt"/>
                        </a:rPr>
                        <a:t>Departamento de Nutrición y Salud Pública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98,15%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39390915"/>
                  </a:ext>
                </a:extLst>
              </a:tr>
              <a:tr h="326983">
                <a:tc>
                  <a:txBody>
                    <a:bodyPr/>
                    <a:lstStyle/>
                    <a:p>
                      <a:pPr algn="l" fontAlgn="ctr"/>
                      <a:r>
                        <a:rPr lang="es-CL" sz="1500" u="none" strike="noStrike" dirty="0">
                          <a:effectLst/>
                          <a:latin typeface="+mn-lt"/>
                        </a:rPr>
                        <a:t>Escuela de Enfermería</a:t>
                      </a:r>
                      <a:endParaRPr lang="es-CL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s-CL" sz="1200" u="none" strike="noStrike" dirty="0">
                          <a:solidFill>
                            <a:srgbClr val="BEABD0"/>
                          </a:solidFill>
                          <a:effectLst/>
                          <a:latin typeface="+mn-lt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accent4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E9E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rgbClr val="BEABD0"/>
                          </a:solidFill>
                          <a:effectLst/>
                          <a:latin typeface="+mn-lt"/>
                        </a:rPr>
                        <a:t>No</a:t>
                      </a:r>
                      <a:endParaRPr kumimoji="0" lang="es-C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E9E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E9E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E9E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65,86%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059292"/>
                  </a:ext>
                </a:extLst>
              </a:tr>
              <a:tr h="326983">
                <a:tc>
                  <a:txBody>
                    <a:bodyPr/>
                    <a:lstStyle/>
                    <a:p>
                      <a:pPr algn="l" fontAlgn="ctr"/>
                      <a:r>
                        <a:rPr lang="es-CL" sz="1500" u="none" strike="noStrike" dirty="0">
                          <a:effectLst/>
                          <a:latin typeface="+mn-lt"/>
                        </a:rPr>
                        <a:t>Escuela de Fonoaudiología</a:t>
                      </a:r>
                      <a:endParaRPr lang="es-CL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95,22%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8457584"/>
                  </a:ext>
                </a:extLst>
              </a:tr>
              <a:tr h="32698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500" u="none" strike="noStrike" dirty="0">
                          <a:effectLst/>
                          <a:latin typeface="+mn-lt"/>
                        </a:rPr>
                        <a:t>Escuela de Ingeniería en Alimentos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accent4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accent4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68,08%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2630992"/>
                  </a:ext>
                </a:extLst>
              </a:tr>
              <a:tr h="32698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Escuela de Nutrición y Dietética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s-CL" sz="1200" u="none" strike="noStrike" dirty="0">
                          <a:solidFill>
                            <a:srgbClr val="BEABD0"/>
                          </a:solidFill>
                          <a:effectLst/>
                          <a:latin typeface="+mn-lt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accent4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solidFill>
                            <a:srgbClr val="BEABD0"/>
                          </a:solidFill>
                          <a:effectLst/>
                          <a:latin typeface="+mn-lt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EABD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28,67%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7095948"/>
                  </a:ext>
                </a:extLst>
              </a:tr>
              <a:tr h="32698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5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Escuela de Medicina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 Aplica (se incorpora al proceso de formulación de planes del periodo 2025-2029)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100" b="0" i="0" u="none" strike="noStrike" dirty="0">
                        <a:solidFill>
                          <a:schemeClr val="accent4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6317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619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5" name="Título 6">
            <a:extLst>
              <a:ext uri="{FF2B5EF4-FFF2-40B4-BE49-F238E27FC236}">
                <a16:creationId xmlns:a16="http://schemas.microsoft.com/office/drawing/2014/main" id="{06259D15-837B-4BD7-8A02-5F9AD8E1D9EA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PDP Facultad de Ciencias de la Salud y de los Alimentos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5C7E4592-7A36-41C6-B483-02B5BBD74481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Elipse 1">
            <a:extLst>
              <a:ext uri="{FF2B5EF4-FFF2-40B4-BE49-F238E27FC236}">
                <a16:creationId xmlns:a16="http://schemas.microsoft.com/office/drawing/2014/main" id="{5D15B134-C5BE-4F44-8C5F-0C6BE1FFBCB1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98,78%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8281216"/>
              </p:ext>
            </p:extLst>
          </p:nvPr>
        </p:nvGraphicFramePr>
        <p:xfrm>
          <a:off x="0" y="1497110"/>
          <a:ext cx="12191999" cy="4392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CFBBBB0-FD88-49AD-90BD-49394C4984DB}"/>
              </a:ext>
            </a:extLst>
          </p:cNvPr>
          <p:cNvCxnSpPr>
            <a:cxnSpLocks/>
          </p:cNvCxnSpPr>
          <p:nvPr/>
        </p:nvCxnSpPr>
        <p:spPr>
          <a:xfrm>
            <a:off x="11942118" y="1653569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5387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8194CB61-82AD-49D0-B8E6-B7AFA5C5936F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de Ciencias de la Rehabilitación en Salud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DE1BCE6-C840-41D2-80AB-A178FA0581B8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lipse 10">
            <a:extLst>
              <a:ext uri="{FF2B5EF4-FFF2-40B4-BE49-F238E27FC236}">
                <a16:creationId xmlns:a16="http://schemas.microsoft.com/office/drawing/2014/main" id="{7B0899E1-1F56-4BCA-9443-1B12233D8954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77,50%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1930128"/>
              </p:ext>
            </p:extLst>
          </p:nvPr>
        </p:nvGraphicFramePr>
        <p:xfrm>
          <a:off x="1" y="1568825"/>
          <a:ext cx="12192000" cy="4312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31A5DFA3-5E4E-40A7-9CFF-90605BD5E6BB}"/>
              </a:ext>
            </a:extLst>
          </p:cNvPr>
          <p:cNvCxnSpPr>
            <a:cxnSpLocks/>
          </p:cNvCxnSpPr>
          <p:nvPr/>
        </p:nvCxnSpPr>
        <p:spPr>
          <a:xfrm>
            <a:off x="11930484" y="1690688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17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3" name="Título 6">
            <a:extLst>
              <a:ext uri="{FF2B5EF4-FFF2-40B4-BE49-F238E27FC236}">
                <a16:creationId xmlns:a16="http://schemas.microsoft.com/office/drawing/2014/main" id="{1635F1A9-4D4B-4813-8211-EB0BF1486DAC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de Enfermería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220692ED-C97D-4CB0-BB99-D567D793728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ipse 6">
            <a:extLst>
              <a:ext uri="{FF2B5EF4-FFF2-40B4-BE49-F238E27FC236}">
                <a16:creationId xmlns:a16="http://schemas.microsoft.com/office/drawing/2014/main" id="{FA8C4F3A-26EB-4252-ADC2-D0B73C85F58F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100%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65124"/>
              </p:ext>
            </p:extLst>
          </p:nvPr>
        </p:nvGraphicFramePr>
        <p:xfrm>
          <a:off x="1" y="1432820"/>
          <a:ext cx="12192000" cy="4465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9C24C107-83D0-44C4-9A95-5CC7B886ABC2}"/>
              </a:ext>
            </a:extLst>
          </p:cNvPr>
          <p:cNvCxnSpPr>
            <a:cxnSpLocks/>
          </p:cNvCxnSpPr>
          <p:nvPr/>
        </p:nvCxnSpPr>
        <p:spPr>
          <a:xfrm>
            <a:off x="11935427" y="1598399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4862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AEF5D0EA-E9DB-4EE1-98CD-2237C9A592DA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794DB96B-82A0-4413-8E0C-B93EDBF4EEBD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de Ingeniería en Alimentos 2020-2024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52124F61-EDFC-4C38-A540-683FFBDA64E5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67,64%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9400453"/>
              </p:ext>
            </p:extLst>
          </p:nvPr>
        </p:nvGraphicFramePr>
        <p:xfrm>
          <a:off x="0" y="1506072"/>
          <a:ext cx="12192000" cy="4365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5DD1910-65F5-400E-9A0D-2615701D20CF}"/>
              </a:ext>
            </a:extLst>
          </p:cNvPr>
          <p:cNvCxnSpPr>
            <a:cxnSpLocks/>
          </p:cNvCxnSpPr>
          <p:nvPr/>
        </p:nvCxnSpPr>
        <p:spPr>
          <a:xfrm>
            <a:off x="11925375" y="1651732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478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11A3A07-B852-485B-B48B-D19CAC2B0809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6E28312A-2D7E-4E71-9359-E8B58533E561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de Nutrición y Salud Pública 2020-2024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4C7AEE9B-7297-4B7C-9344-71F8279720BE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98,15%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5908429"/>
              </p:ext>
            </p:extLst>
          </p:nvPr>
        </p:nvGraphicFramePr>
        <p:xfrm>
          <a:off x="1" y="1515036"/>
          <a:ext cx="12174796" cy="4410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8B6AFC54-9192-4F25-A93F-CD7A6A65B4A5}"/>
              </a:ext>
            </a:extLst>
          </p:cNvPr>
          <p:cNvCxnSpPr>
            <a:cxnSpLocks/>
          </p:cNvCxnSpPr>
          <p:nvPr/>
        </p:nvCxnSpPr>
        <p:spPr>
          <a:xfrm>
            <a:off x="11911679" y="1643522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768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350C09F9-4C00-4342-AF9B-4031E4DEB742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281859D0-2DD4-4E67-A622-1F7A8BB5228F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de Enfermería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40BF71A-0B0A-4C98-A562-1DC25876BA13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65,86%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2279584"/>
              </p:ext>
            </p:extLst>
          </p:nvPr>
        </p:nvGraphicFramePr>
        <p:xfrm>
          <a:off x="0" y="1515036"/>
          <a:ext cx="12191997" cy="4258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BE6869A0-D936-4FAF-8C91-01FFD7AACC18}"/>
              </a:ext>
            </a:extLst>
          </p:cNvPr>
          <p:cNvCxnSpPr>
            <a:cxnSpLocks/>
          </p:cNvCxnSpPr>
          <p:nvPr/>
        </p:nvCxnSpPr>
        <p:spPr>
          <a:xfrm>
            <a:off x="11929335" y="1526898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72087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7600</TotalTime>
  <Words>992</Words>
  <Application>Microsoft Office PowerPoint</Application>
  <PresentationFormat>Panorámica</PresentationFormat>
  <Paragraphs>279</Paragraphs>
  <Slides>15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Poppins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 de formulación de Planes</dc:title>
  <dc:creator>ubb</dc:creator>
  <cp:lastModifiedBy>ubb</cp:lastModifiedBy>
  <cp:revision>208</cp:revision>
  <dcterms:created xsi:type="dcterms:W3CDTF">2024-12-18T18:04:46Z</dcterms:created>
  <dcterms:modified xsi:type="dcterms:W3CDTF">2025-08-06T17:46:37Z</dcterms:modified>
</cp:coreProperties>
</file>