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650" r:id="rId2"/>
    <p:sldId id="556" r:id="rId3"/>
    <p:sldId id="571" r:id="rId4"/>
    <p:sldId id="639" r:id="rId5"/>
    <p:sldId id="640" r:id="rId6"/>
    <p:sldId id="646" r:id="rId7"/>
    <p:sldId id="641" r:id="rId8"/>
    <p:sldId id="642" r:id="rId9"/>
    <p:sldId id="643" r:id="rId10"/>
    <p:sldId id="647" r:id="rId11"/>
    <p:sldId id="648" r:id="rId12"/>
    <p:sldId id="652" r:id="rId13"/>
    <p:sldId id="659" r:id="rId14"/>
    <p:sldId id="644" r:id="rId15"/>
    <p:sldId id="577" r:id="rId16"/>
    <p:sldId id="660" r:id="rId1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614"/>
    <a:srgbClr val="BFBD00"/>
    <a:srgbClr val="FCDB88"/>
    <a:srgbClr val="E7E6E6"/>
    <a:srgbClr val="FE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ACE\Gr&#225;ficos%20FACE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ACE\Gr&#225;ficos%20FACE%202024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ACE\Gr&#225;ficos%20FACE%20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ACE\Gr&#225;ficos%20FACE%202024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ACE\Gr&#225;ficos%20FACE%20202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ACE\Gr&#225;ficos%20FACE%2020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ACE\Gr&#225;ficos%20FACE%202024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ACE\Gr&#225;ficos%20FACE%202024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ACE\Gr&#225;ficos%20FACE%202024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ACE\Gr&#225;ficos%20FACE%202024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FACE!$C$2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FACE!$B$3:$B$16</c:f>
              <c:strCache>
                <c:ptCount val="14"/>
                <c:pt idx="0">
                  <c:v>1.1.1 Mejorar la gobernanza interna de la facultad</c:v>
                </c:pt>
                <c:pt idx="1">
                  <c:v>1.1.2 Formar a la comunidad interna en competencias transversales</c:v>
                </c:pt>
                <c:pt idx="2">
                  <c:v>1.2.1 Habilitar laboratorios y espacios de desarrollo académico para estudiantes y docentes</c:v>
                </c:pt>
                <c:pt idx="3">
                  <c:v>2.1.1 Disponer de una oferta de pregrado pertinente en la facultad</c:v>
                </c:pt>
                <c:pt idx="4">
                  <c:v>2.3.1 Desarrollar actividades de formación continua en el ámbito de las ciencias empresariales</c:v>
                </c:pt>
                <c:pt idx="5">
                  <c:v>3.1.1 Reforzar la investigación como pilar fundamental de la productividad científica de la facultad</c:v>
                </c:pt>
                <c:pt idx="6">
                  <c:v>4.2.1 Fortalecer los claustros</c:v>
                </c:pt>
                <c:pt idx="7">
                  <c:v>5.1.1 Contribuir a una imagen de marca de la FACE ubb en los públicos objetivos</c:v>
                </c:pt>
                <c:pt idx="8">
                  <c:v>5.2.1 Fomentar el trabajo colaborativo, sistemática y bidireccional entre la academia y el entorno significativo</c:v>
                </c:pt>
                <c:pt idx="9">
                  <c:v>1.2.2 Desarrollar una estrategia para la implementación de la educación bi-learning</c:v>
                </c:pt>
                <c:pt idx="10">
                  <c:v>2.1.2 Velar por la calidad del proceso formativo de los programas de pregrado de la facultad</c:v>
                </c:pt>
                <c:pt idx="11">
                  <c:v>3.2.1 Mejorar las condiciones habilitantes al interior de la facultad para realizar investigación de impacto a nivel nacional e internacional</c:v>
                </c:pt>
                <c:pt idx="12">
                  <c:v>6.1.1 Asegurar que la facultad desarrolle su quehacer mediante procesos de calidad estandarizados y pertinentes</c:v>
                </c:pt>
                <c:pt idx="13">
                  <c:v>4.1.1 Fortalecer la oferta de postgrados</c:v>
                </c:pt>
              </c:strCache>
            </c:strRef>
          </c:cat>
          <c:val>
            <c:numRef>
              <c:f>FACE!$C$3:$C$16</c:f>
              <c:numCache>
                <c:formatCode>0.0000</c:formatCode>
                <c:ptCount val="1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0.94440000000000002</c:v>
                </c:pt>
                <c:pt idx="10">
                  <c:v>0.92709999999999992</c:v>
                </c:pt>
                <c:pt idx="11">
                  <c:v>0.90749999999999997</c:v>
                </c:pt>
                <c:pt idx="12">
                  <c:v>0.83329999999999993</c:v>
                </c:pt>
                <c:pt idx="13">
                  <c:v>0.8125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FC-4CEE-9FBD-7BD3C84A19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'Esc Ing E. Compu e Informática'!$C$2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'Esc Ing E. Compu e Informática'!$B$3:$B$12</c:f>
              <c:strCache>
                <c:ptCount val="10"/>
                <c:pt idx="0">
                  <c:v>1.3.1 Promover el desarrollo de competencias técnicas y sociales</c:v>
                </c:pt>
                <c:pt idx="1">
                  <c:v>5.3.1 Promover la movilidad e intercambio estudiantil de la escuela</c:v>
                </c:pt>
                <c:pt idx="2">
                  <c:v>2.1.1 Asegurar la pertinencia y calidad del proceso formativo</c:v>
                </c:pt>
                <c:pt idx="3">
                  <c:v>5.2.1 Vincular el quehacer de la escuela con el medio externo</c:v>
                </c:pt>
                <c:pt idx="4">
                  <c:v>2.2.1 Promover el desarrollo y calidad de vida del estudiante</c:v>
                </c:pt>
                <c:pt idx="5">
                  <c:v>1.4.1 Asegurar la pertinencia de los recursos de la escuela</c:v>
                </c:pt>
                <c:pt idx="6">
                  <c:v>1.2.1 Asegurar el cumplimiento de planes de desarrollo</c:v>
                </c:pt>
                <c:pt idx="7">
                  <c:v>1.1.1 Gestionar procesos de docencia eficientemente</c:v>
                </c:pt>
                <c:pt idx="8">
                  <c:v>5.1.1 Fortalecer la imagen de la escuela</c:v>
                </c:pt>
                <c:pt idx="9">
                  <c:v>6.1.1 Asegurar que la escuela desarrolla su quehacer mediante procesos de calidad</c:v>
                </c:pt>
              </c:strCache>
            </c:strRef>
          </c:cat>
          <c:val>
            <c:numRef>
              <c:f>'Esc Ing E. Compu e Informática'!$C$3:$C$12</c:f>
              <c:numCache>
                <c:formatCode>0.0000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0.91690000000000005</c:v>
                </c:pt>
                <c:pt idx="3">
                  <c:v>0.875</c:v>
                </c:pt>
                <c:pt idx="4">
                  <c:v>0.77080000000000004</c:v>
                </c:pt>
                <c:pt idx="5">
                  <c:v>0.75</c:v>
                </c:pt>
                <c:pt idx="6">
                  <c:v>0.55830000000000002</c:v>
                </c:pt>
                <c:pt idx="7">
                  <c:v>0.53129999999999999</c:v>
                </c:pt>
                <c:pt idx="8">
                  <c:v>0.4</c:v>
                </c:pt>
                <c:pt idx="9">
                  <c:v>0.24149999999999999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F0-471F-B9B9-0B8E3BAD12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'Depto Adm y Auditoría'!$C$2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rgbClr val="EE820F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 Adm y Auditoría'!$B$3:$B$13</c:f>
              <c:strCache>
                <c:ptCount val="11"/>
                <c:pt idx="0">
                  <c:v>1.1.1 Evaluar la descentralización de procesos de gestión del departamento</c:v>
                </c:pt>
                <c:pt idx="1">
                  <c:v>2.4.1 Evaluar el modelo de evaluación de desempeño académico</c:v>
                </c:pt>
                <c:pt idx="2">
                  <c:v>4.1.1 Colaborar en la formación de capital humano avanzado</c:v>
                </c:pt>
                <c:pt idx="3">
                  <c:v>2.1.1 Contribuir en la pertinencia y calidad del proceso formativo</c:v>
                </c:pt>
                <c:pt idx="4">
                  <c:v>3.1.1 Impulsar la productividad científica del departamento</c:v>
                </c:pt>
                <c:pt idx="5">
                  <c:v>1.3.1 Fortalecer el capital humano del departamento</c:v>
                </c:pt>
                <c:pt idx="6">
                  <c:v>5.1.1 Fortalecer la imagen del departamento</c:v>
                </c:pt>
                <c:pt idx="7">
                  <c:v>3.2.1 Fomentar la investigación del departamento</c:v>
                </c:pt>
                <c:pt idx="8">
                  <c:v>6.1.1 Colaborar en la calidad del proceso formativo</c:v>
                </c:pt>
                <c:pt idx="9">
                  <c:v>5.2.1 Vincular el quehacer del departamento a desafíos del entorno</c:v>
                </c:pt>
                <c:pt idx="10">
                  <c:v>2.3.1 Impulsar la actividad de formación continua en el departamento</c:v>
                </c:pt>
              </c:strCache>
            </c:strRef>
          </c:cat>
          <c:val>
            <c:numRef>
              <c:f>'Depto Adm y Auditoría'!$C$3:$C$13</c:f>
              <c:numCache>
                <c:formatCode>0.0000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0.9133</c:v>
                </c:pt>
                <c:pt idx="3">
                  <c:v>0.875</c:v>
                </c:pt>
                <c:pt idx="4">
                  <c:v>0.83329999999999993</c:v>
                </c:pt>
                <c:pt idx="5">
                  <c:v>0.82290000000000008</c:v>
                </c:pt>
                <c:pt idx="6">
                  <c:v>0.8125</c:v>
                </c:pt>
                <c:pt idx="7">
                  <c:v>0.8</c:v>
                </c:pt>
                <c:pt idx="8">
                  <c:v>0.8</c:v>
                </c:pt>
                <c:pt idx="9">
                  <c:v>0.72499999999999998</c:v>
                </c:pt>
                <c:pt idx="10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22-424E-AC1A-6B0C902FCB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'Depto Cs Comp y Tec Información'!$C$2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rgbClr val="EE820F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 Cs Comp y Tec Información'!$B$3:$B$15</c:f>
              <c:strCache>
                <c:ptCount val="13"/>
                <c:pt idx="0">
                  <c:v>1.2.1 Evaluar la implementación de la educación b-learning</c:v>
                </c:pt>
                <c:pt idx="1">
                  <c:v>1.3.1 Fortalecer el capital humano del departamento</c:v>
                </c:pt>
                <c:pt idx="2">
                  <c:v>2.1.1 Contribuir a la formación de profesionales competentes basado en una docencia de calidad</c:v>
                </c:pt>
                <c:pt idx="3">
                  <c:v>2.3.1 Impulsar la actividad de formación continua en el departamento</c:v>
                </c:pt>
                <c:pt idx="4">
                  <c:v>3.1.1 Incrementar la productividad científica del departamento</c:v>
                </c:pt>
                <c:pt idx="5">
                  <c:v>3.2.1 Incrementar la investigación del departamento</c:v>
                </c:pt>
                <c:pt idx="6">
                  <c:v>4.1.1 Difundir el programa del magíster con el propósito de aumentar la matrícula</c:v>
                </c:pt>
                <c:pt idx="7">
                  <c:v>4.4.1 Desarrollar competencias para la internacionalización en el equipo docente</c:v>
                </c:pt>
                <c:pt idx="8">
                  <c:v>5.2.1 Vincular el quehacer del departamento a desafíos del entorno significativo</c:v>
                </c:pt>
                <c:pt idx="9">
                  <c:v>5.3.1 Fortalecer el desarrollo y proyección internacional de departamento</c:v>
                </c:pt>
                <c:pt idx="10">
                  <c:v>6.1.1 Asegurar que el departamento desarrolle su quehacer mediante procesos de calidad estandarizados</c:v>
                </c:pt>
                <c:pt idx="11">
                  <c:v>1.1.1 Implementar mecanismos que aporten a la gestión del departamento y de la facultad</c:v>
                </c:pt>
                <c:pt idx="12">
                  <c:v>4.2.1 Fortalecer el equipo académico para la docencia de postgrado</c:v>
                </c:pt>
              </c:strCache>
            </c:strRef>
          </c:cat>
          <c:val>
            <c:numRef>
              <c:f>'Depto Cs Comp y Tec Información'!$C$3:$C$15</c:f>
              <c:numCache>
                <c:formatCode>0.0000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0.9375</c:v>
                </c:pt>
                <c:pt idx="12">
                  <c:v>0.90629999999999999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38-47D6-BE03-5F96952612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'Depto Economía y Finanzas'!$C$2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rgbClr val="EE820F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 Economía y Finanzas'!$B$3:$B$10</c:f>
              <c:strCache>
                <c:ptCount val="8"/>
                <c:pt idx="0">
                  <c:v>1.4.1 Reforzar el acceso digital para el desarrollo de la docencia e investigación en el departamento</c:v>
                </c:pt>
                <c:pt idx="1">
                  <c:v>3.1.1 Potenciar la productividad científica del departamento</c:v>
                </c:pt>
                <c:pt idx="2">
                  <c:v>5.2.1 Impulsar el quehacer del departamento con las necesidades del entorno</c:v>
                </c:pt>
                <c:pt idx="3">
                  <c:v>3.2.1 Reforzar la investigación multi e interdisciplinaria del departamento</c:v>
                </c:pt>
                <c:pt idx="4">
                  <c:v>5.1.1 Potenciar la vinculación del departamento con externos</c:v>
                </c:pt>
                <c:pt idx="5">
                  <c:v>2.1.1 Mejorar la calidad de la docencia presencial y remota en el departamento</c:v>
                </c:pt>
                <c:pt idx="6">
                  <c:v>1.3.1 Fortalecer el capital humano del departamento</c:v>
                </c:pt>
                <c:pt idx="7">
                  <c:v>4.1.1 Impulsar la oferta de postgrado a nivel departamental</c:v>
                </c:pt>
              </c:strCache>
            </c:strRef>
          </c:cat>
          <c:val>
            <c:numRef>
              <c:f>'Depto Economía y Finanzas'!$C$3:$C$10</c:f>
              <c:numCache>
                <c:formatCode>0.0000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0.96</c:v>
                </c:pt>
                <c:pt idx="4">
                  <c:v>0.64500000000000002</c:v>
                </c:pt>
                <c:pt idx="5">
                  <c:v>0.55000000000000004</c:v>
                </c:pt>
                <c:pt idx="6">
                  <c:v>0.50329999999999997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DC-4D30-8E6D-001DB5BD51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'Depto Gestión Empresarial'!$C$2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rgbClr val="EE820F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 Gestión Empresarial'!$B$3:$B$16</c:f>
              <c:strCache>
                <c:ptCount val="14"/>
                <c:pt idx="0">
                  <c:v>1.2.1 Analizar las condiciones del departamento de gestión empresarial para realizar estudios estratégicos que fomenten el desarrollo de la institución y las regiones de ñuble.</c:v>
                </c:pt>
                <c:pt idx="1">
                  <c:v>2.2.1 Fortalecer el desarrollo de los estudiantes y apoyar su participación en diferentes instancias institucionales.</c:v>
                </c:pt>
                <c:pt idx="2">
                  <c:v>2.3.1 Analizar las condiciones del departamento para responder a los requerimientos de formación continua de la región de ñuble.</c:v>
                </c:pt>
                <c:pt idx="3">
                  <c:v>3.1.1 Fortalecer las condiciones del departamento de gestión empresarial para aumentar la productividad científica.</c:v>
                </c:pt>
                <c:pt idx="4">
                  <c:v>3.2.1 Fortalecer la investigación en el departamento de gestión empresarial de acuerdo a sus condiciones internas y respondiendo a las necesidades de la sociedad.</c:v>
                </c:pt>
                <c:pt idx="5">
                  <c:v>4.2.1 Fortalecer el cuerpo académico para integrar los claustros académicos de los programas de postgrado.</c:v>
                </c:pt>
                <c:pt idx="6">
                  <c:v>5.1.1 Fortalecer la imagen del departamento de gestión empresarial.</c:v>
                </c:pt>
                <c:pt idx="7">
                  <c:v>5.2.1 Fortalecer la vinculación bidireccional con el medio del departamento de gestión empresarial.</c:v>
                </c:pt>
                <c:pt idx="8">
                  <c:v>5.3.1 Potenciar la internacionalización del departamento de gestión empresarial</c:v>
                </c:pt>
                <c:pt idx="9">
                  <c:v>6.2.1 Potenciar el pre y post grado del departamento mediante la acreditación internacional</c:v>
                </c:pt>
                <c:pt idx="10">
                  <c:v>4.1.1 Fortalecer la formación de capital humano avanzado para el desarrollo científico, tecnológico, social y cultural.</c:v>
                </c:pt>
                <c:pt idx="11">
                  <c:v>1.3.1 Reforzar el capital humano del departamento de gestión empresarial.</c:v>
                </c:pt>
                <c:pt idx="12">
                  <c:v>2.1.1 Respaldar una oferta de pregrado pertinente y de calidad, apoyando los procesos de modificacion de planes de estudios y la creación de nuevas carreras.</c:v>
                </c:pt>
                <c:pt idx="13">
                  <c:v>1.1.1 Mejorar los procesos para una eficiente gestión del departamento de gestión empresarial y de la institución.</c:v>
                </c:pt>
              </c:strCache>
            </c:strRef>
          </c:cat>
          <c:val>
            <c:numRef>
              <c:f>'Depto Gestión Empresarial'!$C$3:$C$16</c:f>
              <c:numCache>
                <c:formatCode>0.0000</c:formatCode>
                <c:ptCount val="1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0.98260000000000003</c:v>
                </c:pt>
                <c:pt idx="11">
                  <c:v>0.86599999999999999</c:v>
                </c:pt>
                <c:pt idx="12">
                  <c:v>0.84670000000000001</c:v>
                </c:pt>
                <c:pt idx="13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4F-4DD1-B64C-BB246FFBB2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'Depto Sistemas de Información'!$C$2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rgbClr val="EE820F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 Sistemas de Información'!$B$3:$B$11</c:f>
              <c:strCache>
                <c:ptCount val="9"/>
                <c:pt idx="0">
                  <c:v>2.1.1 Contribuir con excelencia en la formación de profesionales del área sistemas de información y ciencias de la computación</c:v>
                </c:pt>
                <c:pt idx="1">
                  <c:v>2.1.2 Fortalecer la docencia mediante herramientas digitales, motivacionales y de evaluación.</c:v>
                </c:pt>
                <c:pt idx="2">
                  <c:v>2.4.1 Gestionar el desempeño académico del departamento sistemas de información</c:v>
                </c:pt>
                <c:pt idx="3">
                  <c:v>5.2.1 Vincular el quehacer del departamento sistemas de información con los desafíos del entorno significativo</c:v>
                </c:pt>
                <c:pt idx="4">
                  <c:v>3.1.1 Fortalecer la productividad científica del departamento sistemas de información</c:v>
                </c:pt>
                <c:pt idx="5">
                  <c:v>1.3.1 Fortalecer el desarrollo de las personas del departamento</c:v>
                </c:pt>
                <c:pt idx="6">
                  <c:v>1.4.1 Asegurar recursos pertinentes para el desarrollo del departamento</c:v>
                </c:pt>
                <c:pt idx="7">
                  <c:v>6.1.1 Asegurar que el departamento desarrolle su quehacer mediante procesos de calidad, estandarizados y pertinentes</c:v>
                </c:pt>
                <c:pt idx="8">
                  <c:v>5.1.1 Posicionar la imagen del departamento sistemas de información</c:v>
                </c:pt>
              </c:strCache>
            </c:strRef>
          </c:cat>
          <c:val>
            <c:numRef>
              <c:f>'Depto Sistemas de Información'!$C$3:$C$11</c:f>
              <c:numCache>
                <c:formatCode>0.0000</c:formatCode>
                <c:ptCount val="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0.69389999999999996</c:v>
                </c:pt>
                <c:pt idx="5">
                  <c:v>0.66669999999999996</c:v>
                </c:pt>
                <c:pt idx="6">
                  <c:v>0.6</c:v>
                </c:pt>
                <c:pt idx="7">
                  <c:v>0.40200000000000002</c:v>
                </c:pt>
                <c:pt idx="8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4A-4DD7-83BC-AE6EF96BDA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'Esc Contador Público y Auditor'!$C$2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rgbClr val="EE820F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'Esc Contador Público y Auditor'!$B$3:$B$8</c:f>
              <c:strCache>
                <c:ptCount val="6"/>
                <c:pt idx="0">
                  <c:v>1.4.1 Obtener recursos para el desarrollo de las actividades académicas, docentes y de vinculación con la comunidad</c:v>
                </c:pt>
                <c:pt idx="1">
                  <c:v>2.2.1 Gestionar las necesidades sociales, económicas, de salud y/o psicológicos de los estudiantes</c:v>
                </c:pt>
                <c:pt idx="2">
                  <c:v>6.1.1 Garantizar una formación de excelencia para los profesionales de la Carrera</c:v>
                </c:pt>
                <c:pt idx="3">
                  <c:v>6.2.1 Obtener reconocimiento a nivel Internacional</c:v>
                </c:pt>
                <c:pt idx="4">
                  <c:v>5.2.1 Vincular la Carrera con el entorno significativo.</c:v>
                </c:pt>
                <c:pt idx="5">
                  <c:v>2.1.1 Implementar plan de seguimiento y monitoreo de los planes y programas de estudios</c:v>
                </c:pt>
              </c:strCache>
            </c:strRef>
          </c:cat>
          <c:val>
            <c:numRef>
              <c:f>'Esc Contador Público y Auditor'!$C$3:$C$8</c:f>
              <c:numCache>
                <c:formatCode>0.0000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0.95</c:v>
                </c:pt>
                <c:pt idx="5">
                  <c:v>0.92500000000000004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0C-4D86-99CF-7EBB00BD9E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'Esc Ing Civil Informática'!$C$2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rgbClr val="EE820F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'Esc Ing Civil Informática'!$B$3:$B$10</c:f>
              <c:strCache>
                <c:ptCount val="8"/>
                <c:pt idx="0">
                  <c:v>1.4.1 Asegurar la pertinencia de los recursos de la escuela</c:v>
                </c:pt>
                <c:pt idx="1">
                  <c:v>2.1.1 Fortalecer la vinculación y oferta pertinente del pregrado de la escuela</c:v>
                </c:pt>
                <c:pt idx="2">
                  <c:v>2.2.1 Potenciar la calidad de vida y desarrollo del estudiante de la escuela</c:v>
                </c:pt>
                <c:pt idx="3">
                  <c:v>5.2.1 Vincular el quehacer de la escuela con el medio externo</c:v>
                </c:pt>
                <c:pt idx="4">
                  <c:v>5.3.1 Promover la movilidad e intercambio estudiantil de la escuela</c:v>
                </c:pt>
                <c:pt idx="5">
                  <c:v>5.1.1 Fortalecer la imagen de la escuela</c:v>
                </c:pt>
                <c:pt idx="6">
                  <c:v>1.1.1 Fortalecer procesos y sistemas de gestión de la escuela</c:v>
                </c:pt>
                <c:pt idx="7">
                  <c:v>6.1.1 Asegurar que la escuela desarrolla su quehacer mediante procesos de calidad</c:v>
                </c:pt>
              </c:strCache>
            </c:strRef>
          </c:cat>
          <c:val>
            <c:numRef>
              <c:f>'Esc Ing Civil Informática'!$C$3:$C$10</c:f>
              <c:numCache>
                <c:formatCode>0.0000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0.9375</c:v>
                </c:pt>
                <c:pt idx="6">
                  <c:v>0.9</c:v>
                </c:pt>
                <c:pt idx="7">
                  <c:v>0.77329999999999999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25-4B76-8382-ECB16C9568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'Esc Ing Comercial'!$C$2</c:f>
              <c:strCache>
                <c:ptCount val="1"/>
                <c:pt idx="0">
                  <c:v>Cumplimiento</c:v>
                </c:pt>
              </c:strCache>
            </c:strRef>
          </c:tx>
          <c:spPr>
            <a:solidFill>
              <a:srgbClr val="EE820F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'Esc Ing Comercial'!$B$3:$B$15</c:f>
              <c:strCache>
                <c:ptCount val="13"/>
                <c:pt idx="0">
                  <c:v>1.2.1 Elaborar propuesta de estructura de escuela que permita una gestión eficaz y eficiente del proceso formativo.</c:v>
                </c:pt>
                <c:pt idx="1">
                  <c:v>1.3.1 Impulsar la capacitación enfocada en el desarrollo de las personas.</c:v>
                </c:pt>
                <c:pt idx="2">
                  <c:v>1.3.2 Formalizar los espacios de participación y convivencia social triestamental.</c:v>
                </c:pt>
                <c:pt idx="3">
                  <c:v>1.4.1 Velar por la idoneidad recursos materiales para el cumplimiento del proceso formativo</c:v>
                </c:pt>
                <c:pt idx="4">
                  <c:v>2.1.2 Revisar plan de estudio actual de la carrera de ingeniería comercial.</c:v>
                </c:pt>
                <c:pt idx="5">
                  <c:v>2.2.1 Fortalecer el desarrollo integral de los estudiantes</c:v>
                </c:pt>
                <c:pt idx="6">
                  <c:v>2.4.1 Implementar nuevas estrategias de enseñanzas en el proceso formativo</c:v>
                </c:pt>
                <c:pt idx="7">
                  <c:v>5.1.1 Potenciar la imagen de la escuela en los diversos públicos objetivos.</c:v>
                </c:pt>
                <c:pt idx="8">
                  <c:v>5.3.1 Promover la movilidad de la escuela.</c:v>
                </c:pt>
                <c:pt idx="9">
                  <c:v>5.4.1 Mantener una comunicación efectiva con la comunidad interna y externa</c:v>
                </c:pt>
                <c:pt idx="10">
                  <c:v>2.1.1 Asegurar que los programas de la escuela sean pertinente a los territorios</c:v>
                </c:pt>
                <c:pt idx="11">
                  <c:v>6.1.1 Coordinar la gestión del la calidad en el proceso formativo de la escuela.</c:v>
                </c:pt>
                <c:pt idx="12">
                  <c:v>5.2.1 Vincular el quehacer de la escuela con los requerimiento del entorno significativo.</c:v>
                </c:pt>
              </c:strCache>
            </c:strRef>
          </c:cat>
          <c:val>
            <c:numRef>
              <c:f>'Esc Ing Comercial'!$C$3:$C$15</c:f>
              <c:numCache>
                <c:formatCode>0.0000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0.98329999999999995</c:v>
                </c:pt>
                <c:pt idx="11">
                  <c:v>0.9819</c:v>
                </c:pt>
                <c:pt idx="12">
                  <c:v>0.97330000000000005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1-41E7-93AD-5F04111C66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3413087"/>
        <c:axId val="2063413503"/>
      </c:barChart>
      <c:catAx>
        <c:axId val="2063413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503"/>
        <c:crosses val="autoZero"/>
        <c:auto val="1"/>
        <c:lblAlgn val="ctr"/>
        <c:lblOffset val="100"/>
        <c:noMultiLvlLbl val="0"/>
      </c:catAx>
      <c:valAx>
        <c:axId val="2063413503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6341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AFC27-2379-4540-B856-AD7A4816F897}" type="datetimeFigureOut">
              <a:rPr lang="es-CL" smtClean="0"/>
              <a:t>13-08-2025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6356B-06E4-4279-92A6-46E069467F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2574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833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748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4695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7391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87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243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37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829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948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1449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778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515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4F1318-B577-4D79-8FB0-378055805C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907A7E3-FFD0-4E9C-8F08-39224F56FD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L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E78203-5E2F-4A42-9EE5-3C8333066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8A2C28-31B3-4A87-88FC-6480BD0CD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789F02-4F95-45D4-972E-806F0D40E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9495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4659AF-CCB9-4A0D-94CA-281AA3A61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30316AE-6F1B-4F77-BF0C-B17A00FC0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3775A7-B48E-42BE-A765-D8F9A2E79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4F4656-15BC-494D-8823-305A64B37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D138FC-21DC-4042-B91B-3EAF05AD8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90018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9FE225F-8B46-4B68-BA22-37F3A39B66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F845B60-3F42-4638-9627-A211D175E2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609DAB-765D-4F3F-A41E-25DD4293F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2D4690-23E6-4008-9692-A934F5997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F77317-922E-4BBA-A457-57FA2A745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9339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09A7B0-3CCD-4119-AD70-5E22CE42E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4353D7-15D0-4848-8A6B-E139409B4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6DAE24-521C-403E-B74D-B45DD1C3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772A89-1DB5-4826-B1D1-26D174257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89B90C-0650-41A8-BE9F-929336FBA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8193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289434-DA0C-42B7-80D1-CD2484D53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BE632B-794D-404D-B9AD-854C0CA41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58AEA2-7CBF-459E-8FBA-76C296CA6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6E3A48-FB95-499C-B6EC-63242048E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52C25D-E4F0-40A8-AC54-2947C7687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26195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509121-2002-45FD-8890-864E5C9D8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246AE5-343D-40F3-A141-DE31941712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2DFC271-2123-4378-957D-DDEAFAC22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11E626-790E-44D4-9D97-087FE2622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DC1E9D-E106-4610-BF45-866A36C2B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75F650-12FB-482C-BFE3-6B9FBB3C1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29766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7D6594-A5AE-4658-8E6A-D9FC16918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95A1F52-695E-406E-A47E-E6C798700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810F908-F922-4C70-AD6F-8B8A04FD3F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91E9159-5FD3-479E-9D92-9E2E0710DF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DA5E562-2D06-411C-A021-DC69F69940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C6053EF-E5B2-4543-BCE7-18B5385C7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31AA5E9-791A-47BD-99F3-BDEAF3233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FD642C0-B5AC-45CC-A416-3A87D1CAD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2412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1C42C4-ADFD-4621-9366-F77D4EC02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7E26406-6997-41D3-A647-7DE514FA3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8369C0D-2130-4899-B894-69D130DDF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99901A-A814-476A-8121-B81C16D8E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25250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4C9B858-A5DF-4184-9C83-3C72E5595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C528F61-6F7C-4EA7-AF35-46C6DF675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0E5C274-0B90-4639-9465-81ECB346D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7786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1C1A8F-28E4-48C9-A1BE-1E09279D6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009629-A15A-4F2B-8BA9-1116F44F5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4FD6596-318F-4DFC-89B6-79D325FF0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B01310-C574-4E51-9C3B-819A14899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6B29ADE-15F7-4402-B0E4-891B061F2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E9D6DE-8620-4493-9EF4-43AE0D643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8372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5AF2A8-A94D-42C1-A1D2-E8D453C97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7AE6143-C613-41FB-B548-D939ED257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ED786D8-FBEA-424D-A815-748E9AE82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1D0C9E-AA0B-4D28-AB2E-01BE28E5E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12F5E1C-1A67-4898-BD9E-1608213C4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8EF031-0E96-4D38-997B-1BC2E0158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0004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4F1CE7F-A92C-4D44-A697-6DB18B6C7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714712-D0E5-4305-8D35-75CE980CC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66B876-CB3C-48A0-9613-1577D565BF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B736CC-2314-4978-9151-93D9F94EDE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346E53-BB0F-4D7D-9E86-A9D019354C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1C39C3-4019-4312-BA9B-0AD3AE3AC292}"/>
              </a:ext>
            </a:extLst>
          </p:cNvPr>
          <p:cNvSpPr/>
          <p:nvPr userDrawn="1"/>
        </p:nvSpPr>
        <p:spPr>
          <a:xfrm>
            <a:off x="1" y="6167969"/>
            <a:ext cx="9037674" cy="179387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5279A0B-2B2A-4E07-B2AF-A4D6948550F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795" y="5901981"/>
            <a:ext cx="2845448" cy="71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77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002060"/>
          </a:solidFill>
          <a:latin typeface="Poppins" panose="00000500000000000000" pitchFamily="2" charset="0"/>
          <a:ea typeface="+mj-ea"/>
          <a:cs typeface="Poppins" panose="000005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7B87099-614D-4BC1-A663-E8CC98B6B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397" y="100876"/>
            <a:ext cx="2037206" cy="2037206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EE581873-5AA1-41C3-8B05-2596483B20CD}"/>
              </a:ext>
            </a:extLst>
          </p:cNvPr>
          <p:cNvSpPr txBox="1">
            <a:spLocks/>
          </p:cNvSpPr>
          <p:nvPr/>
        </p:nvSpPr>
        <p:spPr>
          <a:xfrm>
            <a:off x="1524000" y="1830574"/>
            <a:ext cx="9144000" cy="2645407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002060"/>
                </a:solidFill>
                <a:latin typeface="Poppins" panose="00000500000000000000" pitchFamily="2" charset="0"/>
                <a:ea typeface="+mj-ea"/>
                <a:cs typeface="Poppins" panose="00000500000000000000" pitchFamily="2" charset="0"/>
              </a:defRPr>
            </a:lvl1pPr>
          </a:lstStyle>
          <a:p>
            <a:pPr>
              <a:lnSpc>
                <a:spcPct val="120000"/>
              </a:lnSpc>
              <a:spcBef>
                <a:spcPts val="0"/>
              </a:spcBef>
            </a:pPr>
            <a:br>
              <a:rPr lang="es-CL" dirty="0"/>
            </a:br>
            <a:r>
              <a:rPr lang="es-CL" sz="2200" dirty="0"/>
              <a:t>Proceso</a:t>
            </a:r>
            <a:br>
              <a:rPr lang="es-CL" sz="2200" dirty="0"/>
            </a:br>
            <a:br>
              <a:rPr lang="es-CL" sz="2200" dirty="0"/>
            </a:br>
            <a:r>
              <a:rPr lang="es-CL" sz="4800" dirty="0"/>
              <a:t>Seguimiento y monitoreo 2024</a:t>
            </a:r>
            <a:br>
              <a:rPr lang="es-CL" sz="4800" dirty="0"/>
            </a:br>
            <a:r>
              <a:rPr lang="es-CL" sz="3900" dirty="0"/>
              <a:t>Facultad de Ciencias Empresariales</a:t>
            </a:r>
            <a:endParaRPr lang="es-CL" dirty="0"/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AF9A73CD-A018-4D38-8742-D22CEFA55A14}"/>
              </a:ext>
            </a:extLst>
          </p:cNvPr>
          <p:cNvSpPr txBox="1">
            <a:spLocks/>
          </p:cNvSpPr>
          <p:nvPr/>
        </p:nvSpPr>
        <p:spPr>
          <a:xfrm>
            <a:off x="1612135" y="4374357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L" dirty="0">
                <a:solidFill>
                  <a:srgbClr val="002060"/>
                </a:solidFill>
              </a:rPr>
              <a:t>Dirección General de Planificación y Estudios</a:t>
            </a:r>
          </a:p>
          <a:p>
            <a:pPr algn="ctr"/>
            <a:endParaRPr lang="es-CL" sz="1800" dirty="0">
              <a:solidFill>
                <a:srgbClr val="002060"/>
              </a:solidFill>
            </a:endParaRPr>
          </a:p>
          <a:p>
            <a:pPr algn="ctr"/>
            <a:endParaRPr lang="es-CL" sz="18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s-CL" sz="1800" dirty="0">
                <a:solidFill>
                  <a:srgbClr val="002060"/>
                </a:solidFill>
              </a:rPr>
              <a:t>Concepción/Chillán, agosto de 2025</a:t>
            </a:r>
          </a:p>
        </p:txBody>
      </p:sp>
    </p:spTree>
    <p:extLst>
      <p:ext uri="{BB962C8B-B14F-4D97-AF65-F5344CB8AC3E}">
        <p14:creationId xmlns:p14="http://schemas.microsoft.com/office/powerpoint/2010/main" val="1889047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0604AB72-D508-4A7E-80CF-69BC7A360685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7F7EE7E4-6D65-42B0-8DFB-A1DC1EFF6170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de Contador Público y Auditor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C8BAF57A-DF24-4BC2-B09F-806E32CA3745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97,81%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5273909"/>
              </p:ext>
            </p:extLst>
          </p:nvPr>
        </p:nvGraphicFramePr>
        <p:xfrm>
          <a:off x="0" y="1432821"/>
          <a:ext cx="12192000" cy="4492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73E6B14-859A-4D3A-8B4E-ED59D92BF949}"/>
              </a:ext>
            </a:extLst>
          </p:cNvPr>
          <p:cNvCxnSpPr>
            <a:cxnSpLocks/>
          </p:cNvCxnSpPr>
          <p:nvPr/>
        </p:nvCxnSpPr>
        <p:spPr>
          <a:xfrm>
            <a:off x="11928792" y="1642446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224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de Ingeniería Civil Informática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F72E0DF2-0630-421E-A41A-CB2AE3C5E5A2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92,56%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7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0535416"/>
              </p:ext>
            </p:extLst>
          </p:nvPr>
        </p:nvGraphicFramePr>
        <p:xfrm>
          <a:off x="-1" y="1432820"/>
          <a:ext cx="12192001" cy="4510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33152" y="1620186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7618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de Ingeniería Comercial 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F72E0DF2-0630-421E-A41A-CB2AE3C5E5A2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99,31%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8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6129794"/>
              </p:ext>
            </p:extLst>
          </p:nvPr>
        </p:nvGraphicFramePr>
        <p:xfrm>
          <a:off x="-1" y="1432821"/>
          <a:ext cx="12191999" cy="45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27585" y="1651191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7787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de Ingeniería de Ejecución en Computación e 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Informática 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F72E0DF2-0630-421E-A41A-CB2AE3C5E5A2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63,84%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9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366563"/>
              </p:ext>
            </p:extLst>
          </p:nvPr>
        </p:nvGraphicFramePr>
        <p:xfrm>
          <a:off x="0" y="1432820"/>
          <a:ext cx="12192000" cy="4510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27581" y="1624084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3118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BD2849A-867F-463A-808C-000229846C28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74ABB30-7F88-441D-84F3-8A46F41C01D5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Análisis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Facultad de Ciencias Empresariales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0878E6A-E675-4153-973C-5C4272FB73A9}"/>
              </a:ext>
            </a:extLst>
          </p:cNvPr>
          <p:cNvSpPr txBox="1"/>
          <p:nvPr/>
        </p:nvSpPr>
        <p:spPr>
          <a:xfrm>
            <a:off x="666452" y="1393705"/>
            <a:ext cx="10859095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C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recomienda: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Oferta académica y pertinencia: </a:t>
            </a:r>
            <a:r>
              <a:rPr lang="es-C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Realizar un estudio prospectivo de mercado y tendencias que involucre a empresas, organismos públicos y egresados, para orientar la creación de nuevos programas de formación continua, pregrado y postgrado, asegurando su pertinencia y viabilidad.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C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Investigación, innovación y vinculación: </a:t>
            </a:r>
            <a:r>
              <a:rPr lang="es-C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Fortalecer la generación y participación de proyectos interdepartamentales que incluyan participación estudiantil, publicación de resultados y transferencia de conocimiento hacia la comunidad o el sector productivo.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C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Vinculación con el medio y empleabilidad: </a:t>
            </a:r>
            <a:r>
              <a:rPr lang="es-C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Fortalecer el uso de las plataformas institucionales de las actividades y ofertas realizadas por la facultad y sus unidades, facilitando el contacto constante entre estudiantes, empleadores y la universidad.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C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Capacitación y desarrollo docente: </a:t>
            </a:r>
            <a:r>
              <a:rPr lang="es-C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Buscar financiamiento de proyectos externos/internos para la capacitación específica y movilidad académica.</a:t>
            </a:r>
          </a:p>
        </p:txBody>
      </p:sp>
    </p:spTree>
    <p:extLst>
      <p:ext uri="{BB962C8B-B14F-4D97-AF65-F5344CB8AC3E}">
        <p14:creationId xmlns:p14="http://schemas.microsoft.com/office/powerpoint/2010/main" val="4180667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6">
            <a:extLst>
              <a:ext uri="{FF2B5EF4-FFF2-40B4-BE49-F238E27FC236}">
                <a16:creationId xmlns:a16="http://schemas.microsoft.com/office/drawing/2014/main" id="{43CF2142-F0C6-4F9A-8301-3A7ED130F0CE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000" b="1" dirty="0">
                <a:solidFill>
                  <a:schemeClr val="tx2"/>
                </a:solidFill>
                <a:latin typeface="Poppins" panose="00000500000000000000" pitchFamily="2" charset="0"/>
              </a:rPr>
              <a:t>Estado de situación:</a:t>
            </a:r>
          </a:p>
          <a:p>
            <a:pPr algn="l"/>
            <a:r>
              <a:rPr lang="es-CL" sz="2000" b="1" dirty="0">
                <a:solidFill>
                  <a:schemeClr val="tx2"/>
                </a:solidFill>
                <a:latin typeface="Poppins" panose="00000500000000000000" pitchFamily="2" charset="0"/>
              </a:rPr>
              <a:t>Proceso de Formulación de Planes de Desarrollo 2025 - 2029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dirty="0"/>
              <a:t>Formulación de planes 2025 - 2029</a:t>
            </a:r>
          </a:p>
        </p:txBody>
      </p:sp>
      <p:graphicFrame>
        <p:nvGraphicFramePr>
          <p:cNvPr id="8" name="Marcador de contenido 4">
            <a:extLst>
              <a:ext uri="{FF2B5EF4-FFF2-40B4-BE49-F238E27FC236}">
                <a16:creationId xmlns:a16="http://schemas.microsoft.com/office/drawing/2014/main" id="{4465D9A7-3A50-46C3-AA48-E5900FE1D8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0813094"/>
              </p:ext>
            </p:extLst>
          </p:nvPr>
        </p:nvGraphicFramePr>
        <p:xfrm>
          <a:off x="490006" y="1432171"/>
          <a:ext cx="11211988" cy="451106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688847">
                  <a:extLst>
                    <a:ext uri="{9D8B030D-6E8A-4147-A177-3AD203B41FA5}">
                      <a16:colId xmlns:a16="http://schemas.microsoft.com/office/drawing/2014/main" val="3149837906"/>
                    </a:ext>
                  </a:extLst>
                </a:gridCol>
                <a:gridCol w="1120494">
                  <a:extLst>
                    <a:ext uri="{9D8B030D-6E8A-4147-A177-3AD203B41FA5}">
                      <a16:colId xmlns:a16="http://schemas.microsoft.com/office/drawing/2014/main" val="2293381387"/>
                    </a:ext>
                  </a:extLst>
                </a:gridCol>
                <a:gridCol w="1120494">
                  <a:extLst>
                    <a:ext uri="{9D8B030D-6E8A-4147-A177-3AD203B41FA5}">
                      <a16:colId xmlns:a16="http://schemas.microsoft.com/office/drawing/2014/main" val="3351409701"/>
                    </a:ext>
                  </a:extLst>
                </a:gridCol>
                <a:gridCol w="1038270">
                  <a:extLst>
                    <a:ext uri="{9D8B030D-6E8A-4147-A177-3AD203B41FA5}">
                      <a16:colId xmlns:a16="http://schemas.microsoft.com/office/drawing/2014/main" val="2183347209"/>
                    </a:ext>
                  </a:extLst>
                </a:gridCol>
                <a:gridCol w="1309485">
                  <a:extLst>
                    <a:ext uri="{9D8B030D-6E8A-4147-A177-3AD203B41FA5}">
                      <a16:colId xmlns:a16="http://schemas.microsoft.com/office/drawing/2014/main" val="921630651"/>
                    </a:ext>
                  </a:extLst>
                </a:gridCol>
                <a:gridCol w="934398">
                  <a:extLst>
                    <a:ext uri="{9D8B030D-6E8A-4147-A177-3AD203B41FA5}">
                      <a16:colId xmlns:a16="http://schemas.microsoft.com/office/drawing/2014/main" val="953880212"/>
                    </a:ext>
                  </a:extLst>
                </a:gridCol>
              </a:tblGrid>
              <a:tr h="489159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8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Unidad</a:t>
                      </a:r>
                      <a:endParaRPr lang="es-CL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Apoyo DGPE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Jornada 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Propuesta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Validación Unidad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Vigencia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163335"/>
                  </a:ext>
                </a:extLst>
              </a:tr>
              <a:tr h="350383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s-CL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FACULTAD DE CIENCIAS EMPRESARIALES</a:t>
                      </a:r>
                      <a:endParaRPr lang="es-ES" sz="15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37405969"/>
                  </a:ext>
                </a:extLst>
              </a:tr>
              <a:tr h="350383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ADMINISTRACIÓN Y AUDITORÍA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9962433"/>
                  </a:ext>
                </a:extLst>
              </a:tr>
              <a:tr h="350383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SISTEMAS DE INFORMACIÓN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86840867"/>
                  </a:ext>
                </a:extLst>
              </a:tr>
              <a:tr h="350383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GESTIÓN EMPRESARIAL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2108137"/>
                  </a:ext>
                </a:extLst>
              </a:tr>
              <a:tr h="350383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ECONOMÍA Y FINANZAS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56297623"/>
                  </a:ext>
                </a:extLst>
              </a:tr>
              <a:tr h="428696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CIENCIAS DE LA COMPUTACIÓN Y TECNOLOGÍAS DE LA INFORMACIÓN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22464514"/>
                  </a:ext>
                </a:extLst>
              </a:tr>
              <a:tr h="350383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CONTADOR PÚBLICO Y AUDITOR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783555"/>
                  </a:ext>
                </a:extLst>
              </a:tr>
              <a:tr h="350383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INGENIERÍA COMERCIAL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0891703"/>
                  </a:ext>
                </a:extLst>
              </a:tr>
              <a:tr h="350383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INGENIERÍA CIVIL EN INFORMÁTICA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3662082"/>
                  </a:ext>
                </a:extLst>
              </a:tr>
              <a:tr h="350383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DERECHO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8174733"/>
                  </a:ext>
                </a:extLst>
              </a:tr>
              <a:tr h="428696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INGENIERÍA DE EJECUCIÓN EN COMPUTACIÓN E INFORMÁTICA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09602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57308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7B87099-614D-4BC1-A663-E8CC98B6B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397" y="100876"/>
            <a:ext cx="2037206" cy="2037206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EE581873-5AA1-41C3-8B05-2596483B20CD}"/>
              </a:ext>
            </a:extLst>
          </p:cNvPr>
          <p:cNvSpPr txBox="1">
            <a:spLocks/>
          </p:cNvSpPr>
          <p:nvPr/>
        </p:nvSpPr>
        <p:spPr>
          <a:xfrm>
            <a:off x="1524000" y="1830574"/>
            <a:ext cx="9144000" cy="2645407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002060"/>
                </a:solidFill>
                <a:latin typeface="Poppins" panose="00000500000000000000" pitchFamily="2" charset="0"/>
                <a:ea typeface="+mj-ea"/>
                <a:cs typeface="Poppins" panose="00000500000000000000" pitchFamily="2" charset="0"/>
              </a:defRPr>
            </a:lvl1pPr>
          </a:lstStyle>
          <a:p>
            <a:pPr>
              <a:lnSpc>
                <a:spcPct val="120000"/>
              </a:lnSpc>
              <a:spcBef>
                <a:spcPts val="0"/>
              </a:spcBef>
            </a:pPr>
            <a:br>
              <a:rPr lang="es-CL" dirty="0"/>
            </a:br>
            <a:r>
              <a:rPr lang="es-CL" sz="2200" dirty="0"/>
              <a:t>Proceso</a:t>
            </a:r>
            <a:br>
              <a:rPr lang="es-CL" sz="2200" dirty="0"/>
            </a:br>
            <a:br>
              <a:rPr lang="es-CL" sz="2200" dirty="0"/>
            </a:br>
            <a:r>
              <a:rPr lang="es-CL" sz="4800" dirty="0"/>
              <a:t>Seguimiento y monitoreo 2024</a:t>
            </a:r>
            <a:br>
              <a:rPr lang="es-CL" sz="4800" dirty="0"/>
            </a:br>
            <a:r>
              <a:rPr lang="es-CL" sz="3900" dirty="0"/>
              <a:t>Facultad de Ciencias Empresariales</a:t>
            </a:r>
            <a:endParaRPr lang="es-CL" dirty="0"/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AF9A73CD-A018-4D38-8742-D22CEFA55A14}"/>
              </a:ext>
            </a:extLst>
          </p:cNvPr>
          <p:cNvSpPr txBox="1">
            <a:spLocks/>
          </p:cNvSpPr>
          <p:nvPr/>
        </p:nvSpPr>
        <p:spPr>
          <a:xfrm>
            <a:off x="1612135" y="4374357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L" dirty="0">
                <a:solidFill>
                  <a:srgbClr val="002060"/>
                </a:solidFill>
              </a:rPr>
              <a:t>Dirección General de Planificación y Estudios</a:t>
            </a:r>
          </a:p>
          <a:p>
            <a:pPr algn="ctr"/>
            <a:endParaRPr lang="es-CL" sz="1800" dirty="0">
              <a:solidFill>
                <a:srgbClr val="002060"/>
              </a:solidFill>
            </a:endParaRPr>
          </a:p>
          <a:p>
            <a:pPr algn="ctr"/>
            <a:endParaRPr lang="es-CL" sz="18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s-CL" sz="1800" dirty="0">
                <a:solidFill>
                  <a:srgbClr val="002060"/>
                </a:solidFill>
              </a:rPr>
              <a:t>Concepción/Chillán, agosto de 2025</a:t>
            </a:r>
          </a:p>
        </p:txBody>
      </p:sp>
    </p:spTree>
    <p:extLst>
      <p:ext uri="{BB962C8B-B14F-4D97-AF65-F5344CB8AC3E}">
        <p14:creationId xmlns:p14="http://schemas.microsoft.com/office/powerpoint/2010/main" val="739958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CBBA394A-25BB-48FB-99F9-5B57D2961542}"/>
              </a:ext>
            </a:extLst>
          </p:cNvPr>
          <p:cNvSpPr/>
          <p:nvPr/>
        </p:nvSpPr>
        <p:spPr>
          <a:xfrm>
            <a:off x="838201" y="1594991"/>
            <a:ext cx="1051382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s-ES" sz="1700" b="1" dirty="0"/>
              <a:t> 1. Monitoreo de Planes de Desarrollo:</a:t>
            </a: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s-ES" sz="1700" dirty="0"/>
              <a:t>Corresponde al seguimiento de los avances logrados en el período entre </a:t>
            </a:r>
            <a:r>
              <a:rPr lang="es-ES" sz="1700" b="1" dirty="0"/>
              <a:t>enero a diciembre de 2024</a:t>
            </a:r>
            <a:r>
              <a:rPr lang="es-ES" sz="1700" dirty="0"/>
              <a:t>, para el apoyo de este proceso, se dispone del Sistema de Información de Gestión Estratégica – </a:t>
            </a:r>
            <a:r>
              <a:rPr lang="es-ES" sz="1700" b="1" dirty="0"/>
              <a:t>SIGEUBB en Intranet</a:t>
            </a:r>
            <a:r>
              <a:rPr lang="es-ES" sz="1700" dirty="0"/>
              <a:t>. </a:t>
            </a: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s-ES" sz="1700" dirty="0"/>
              <a:t>Las </a:t>
            </a:r>
            <a:r>
              <a:rPr lang="es-ES" sz="1700" b="1" dirty="0"/>
              <a:t>evidencias e información de los avances deben ser ingresados por la persona responsable </a:t>
            </a:r>
            <a:r>
              <a:rPr lang="es-ES" sz="1700" dirty="0"/>
              <a:t>de cada objetivo específico, y luego la persona responsable del plan debe </a:t>
            </a:r>
            <a:r>
              <a:rPr lang="es-ES" sz="1700" b="1" dirty="0"/>
              <a:t>VALIDAR el Informe de monitoreo del año 2024.</a:t>
            </a: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s-ES" sz="1700" dirty="0"/>
              <a:t>Este proceso se habilitó hasta el día </a:t>
            </a:r>
            <a:r>
              <a:rPr lang="es-ES" sz="1700" b="1" dirty="0"/>
              <a:t>31 de abril de 2025, </a:t>
            </a:r>
            <a:r>
              <a:rPr lang="es-ES" sz="1700" dirty="0"/>
              <a:t>excepcionalmente extendido hasta el </a:t>
            </a:r>
            <a:r>
              <a:rPr lang="es-ES" sz="1700" b="1" dirty="0"/>
              <a:t>31 de julio de 2025, </a:t>
            </a:r>
            <a:r>
              <a:rPr lang="es-ES" sz="1700" dirty="0"/>
              <a:t>para contar con la mayor cantidad de información actualizada.</a:t>
            </a: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s-ES" sz="1700" dirty="0"/>
              <a:t>Posteriormente, el </a:t>
            </a:r>
            <a:r>
              <a:rPr lang="es-ES" sz="1700" b="1" dirty="0"/>
              <a:t>Informe de Monitoreo del año 2024</a:t>
            </a:r>
            <a:r>
              <a:rPr lang="es-ES" sz="1700" dirty="0"/>
              <a:t>, se puede descargar por cada responsable directamente del SIGEUBB y la comunidad en general, lo puede descargar en la sección “documentos institucionales - búsqueda básica” en Intranet. </a:t>
            </a:r>
            <a:endParaRPr lang="es-ES" sz="1700" b="1" dirty="0"/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s-ES" sz="1700" b="1" dirty="0"/>
              <a:t>2. Levantamiento de nuevos planes 2025-2029: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s-ES" sz="1700" dirty="0"/>
              <a:t>El proceso de levantamiento de los nuevos planes, se inicia con el cierre y validación del monitoreo 2024 del plan, continuando con la asesoría de la DGPE (si la unidad lo estima pertinente) para desarrollo de talleres de levantamiento de información y posterior propuesta de plan de desarrollo.</a:t>
            </a:r>
          </a:p>
        </p:txBody>
      </p:sp>
      <p:sp>
        <p:nvSpPr>
          <p:cNvPr id="6" name="Título 6">
            <a:extLst>
              <a:ext uri="{FF2B5EF4-FFF2-40B4-BE49-F238E27FC236}">
                <a16:creationId xmlns:a16="http://schemas.microsoft.com/office/drawing/2014/main" id="{0942471A-560D-484F-AC39-941B56C2789B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Proceso de Seguimiento y Monitoreo año 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4A8D7560-E21A-4CB4-90E7-D759718F87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11146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6">
            <a:extLst>
              <a:ext uri="{FF2B5EF4-FFF2-40B4-BE49-F238E27FC236}">
                <a16:creationId xmlns:a16="http://schemas.microsoft.com/office/drawing/2014/main" id="{43CF2142-F0C6-4F9A-8301-3A7ED130F0CE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Proceso de Seguimiento y Monitoreo año 2024</a:t>
            </a:r>
          </a:p>
          <a:p>
            <a:pPr algn="l"/>
            <a:r>
              <a:rPr lang="es-CL" sz="2400" dirty="0">
                <a:solidFill>
                  <a:schemeClr val="tx2"/>
                </a:solidFill>
                <a:latin typeface="Poppins" panose="00000500000000000000" pitchFamily="2" charset="0"/>
              </a:rPr>
              <a:t>Tabla Resumen de la Facultad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0EAE3686-F407-4655-B56C-3E8D8BB2D4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9244284"/>
              </p:ext>
            </p:extLst>
          </p:nvPr>
        </p:nvGraphicFramePr>
        <p:xfrm>
          <a:off x="286871" y="1394121"/>
          <a:ext cx="11698937" cy="456937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692177">
                  <a:extLst>
                    <a:ext uri="{9D8B030D-6E8A-4147-A177-3AD203B41FA5}">
                      <a16:colId xmlns:a16="http://schemas.microsoft.com/office/drawing/2014/main" val="3149837906"/>
                    </a:ext>
                  </a:extLst>
                </a:gridCol>
                <a:gridCol w="768139">
                  <a:extLst>
                    <a:ext uri="{9D8B030D-6E8A-4147-A177-3AD203B41FA5}">
                      <a16:colId xmlns:a16="http://schemas.microsoft.com/office/drawing/2014/main" val="2507134583"/>
                    </a:ext>
                  </a:extLst>
                </a:gridCol>
                <a:gridCol w="655175">
                  <a:extLst>
                    <a:ext uri="{9D8B030D-6E8A-4147-A177-3AD203B41FA5}">
                      <a16:colId xmlns:a16="http://schemas.microsoft.com/office/drawing/2014/main" val="3072317233"/>
                    </a:ext>
                  </a:extLst>
                </a:gridCol>
                <a:gridCol w="768139">
                  <a:extLst>
                    <a:ext uri="{9D8B030D-6E8A-4147-A177-3AD203B41FA5}">
                      <a16:colId xmlns:a16="http://schemas.microsoft.com/office/drawing/2014/main" val="536743239"/>
                    </a:ext>
                  </a:extLst>
                </a:gridCol>
                <a:gridCol w="655175">
                  <a:extLst>
                    <a:ext uri="{9D8B030D-6E8A-4147-A177-3AD203B41FA5}">
                      <a16:colId xmlns:a16="http://schemas.microsoft.com/office/drawing/2014/main" val="814271573"/>
                    </a:ext>
                  </a:extLst>
                </a:gridCol>
                <a:gridCol w="768139">
                  <a:extLst>
                    <a:ext uri="{9D8B030D-6E8A-4147-A177-3AD203B41FA5}">
                      <a16:colId xmlns:a16="http://schemas.microsoft.com/office/drawing/2014/main" val="718614449"/>
                    </a:ext>
                  </a:extLst>
                </a:gridCol>
                <a:gridCol w="687739">
                  <a:extLst>
                    <a:ext uri="{9D8B030D-6E8A-4147-A177-3AD203B41FA5}">
                      <a16:colId xmlns:a16="http://schemas.microsoft.com/office/drawing/2014/main" val="1992037419"/>
                    </a:ext>
                  </a:extLst>
                </a:gridCol>
                <a:gridCol w="827204">
                  <a:extLst>
                    <a:ext uri="{9D8B030D-6E8A-4147-A177-3AD203B41FA5}">
                      <a16:colId xmlns:a16="http://schemas.microsoft.com/office/drawing/2014/main" val="661072973"/>
                    </a:ext>
                  </a:extLst>
                </a:gridCol>
                <a:gridCol w="788869">
                  <a:extLst>
                    <a:ext uri="{9D8B030D-6E8A-4147-A177-3AD203B41FA5}">
                      <a16:colId xmlns:a16="http://schemas.microsoft.com/office/drawing/2014/main" val="2490307330"/>
                    </a:ext>
                  </a:extLst>
                </a:gridCol>
                <a:gridCol w="797267">
                  <a:extLst>
                    <a:ext uri="{9D8B030D-6E8A-4147-A177-3AD203B41FA5}">
                      <a16:colId xmlns:a16="http://schemas.microsoft.com/office/drawing/2014/main" val="667555079"/>
                    </a:ext>
                  </a:extLst>
                </a:gridCol>
                <a:gridCol w="672353">
                  <a:extLst>
                    <a:ext uri="{9D8B030D-6E8A-4147-A177-3AD203B41FA5}">
                      <a16:colId xmlns:a16="http://schemas.microsoft.com/office/drawing/2014/main" val="3588380799"/>
                    </a:ext>
                  </a:extLst>
                </a:gridCol>
                <a:gridCol w="618561">
                  <a:extLst>
                    <a:ext uri="{9D8B030D-6E8A-4147-A177-3AD203B41FA5}">
                      <a16:colId xmlns:a16="http://schemas.microsoft.com/office/drawing/2014/main" val="4216625533"/>
                    </a:ext>
                  </a:extLst>
                </a:gridCol>
              </a:tblGrid>
              <a:tr h="25830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Unidad</a:t>
                      </a:r>
                      <a:endParaRPr lang="es-CL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u="none" strike="noStrike" kern="12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2024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163335"/>
                  </a:ext>
                </a:extLst>
              </a:tr>
              <a:tr h="446378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Unidad</a:t>
                      </a:r>
                      <a:endParaRPr lang="es-CL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Validación</a:t>
                      </a:r>
                      <a:endParaRPr lang="es-CL" sz="10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Validación 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Validación 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Validación 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Avance</a:t>
                      </a:r>
                    </a:p>
                    <a:p>
                      <a:pPr algn="ctr" fontAlgn="ctr"/>
                      <a:r>
                        <a:rPr lang="es-CL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2020-2024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64112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5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Facultad de Ciencias Empresariales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FE9E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FE9E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FE9E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FE9E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94,36%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3740596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5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Departamento de Administración y Auditoría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FE9E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kern="1200" dirty="0">
                          <a:solidFill>
                            <a:srgbClr val="FE9E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83,37%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390801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ES" sz="15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Departamento de Ciencias de la Computación y Tecnología de la Información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99,13%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211691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ES" sz="15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Departamento de Economía y Finanzas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FE9E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FE9E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62,08%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5970295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5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Departamento de Gestión Empresarial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96,87%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20034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5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Departamento de Sistemas de Información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FE9E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>
                          <a:solidFill>
                            <a:srgbClr val="FE9E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FE9E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kern="1200" dirty="0">
                          <a:solidFill>
                            <a:srgbClr val="FE9E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59,92%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9616675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ES" sz="15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Escuela de Contador Público y Auditor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FE9E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>
                          <a:solidFill>
                            <a:srgbClr val="FE9E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97,81%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9403652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ES" sz="15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Escuela de Ingeniería Civil Informática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>
                          <a:solidFill>
                            <a:srgbClr val="FE9E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92,56%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7357972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5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Escuela de Ingeniería Comercial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99,31%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0150624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ES" sz="15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Escuela de Ingeniería de Ejecución en Computación e Informática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FE9E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FE9E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CL" sz="1200" kern="1200" dirty="0">
                          <a:solidFill>
                            <a:srgbClr val="FE9E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kern="1200" dirty="0">
                          <a:solidFill>
                            <a:srgbClr val="FE9E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63,84%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453807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Escuela de Derecho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 Aplica (se incorpora al proceso de formulación de planes del periodo 2025-2029)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15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5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54787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9619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sp>
        <p:nvSpPr>
          <p:cNvPr id="5" name="Título 6">
            <a:extLst>
              <a:ext uri="{FF2B5EF4-FFF2-40B4-BE49-F238E27FC236}">
                <a16:creationId xmlns:a16="http://schemas.microsoft.com/office/drawing/2014/main" id="{06259D15-837B-4BD7-8A02-5F9AD8E1D9EA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PDP Facultad de Ciencias Empresariales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5C7E4592-7A36-41C6-B483-02B5BBD74481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Elipse 1">
            <a:extLst>
              <a:ext uri="{FF2B5EF4-FFF2-40B4-BE49-F238E27FC236}">
                <a16:creationId xmlns:a16="http://schemas.microsoft.com/office/drawing/2014/main" id="{5D15B134-C5BE-4F44-8C5F-0C6BE1FFBCB1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94,36%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0850008"/>
              </p:ext>
            </p:extLst>
          </p:nvPr>
        </p:nvGraphicFramePr>
        <p:xfrm>
          <a:off x="0" y="1506073"/>
          <a:ext cx="12191998" cy="4374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0CFBBBB0-FD88-49AD-90BD-49394C4984DB}"/>
              </a:ext>
            </a:extLst>
          </p:cNvPr>
          <p:cNvCxnSpPr>
            <a:cxnSpLocks/>
          </p:cNvCxnSpPr>
          <p:nvPr/>
        </p:nvCxnSpPr>
        <p:spPr>
          <a:xfrm>
            <a:off x="11933158" y="1656043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5387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8194CB61-82AD-49D0-B8E6-B7AFA5C5936F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Departamento de Administración y Auditoría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2DE1BCE6-C840-41D2-80AB-A178FA0581B8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lipse 10">
            <a:extLst>
              <a:ext uri="{FF2B5EF4-FFF2-40B4-BE49-F238E27FC236}">
                <a16:creationId xmlns:a16="http://schemas.microsoft.com/office/drawing/2014/main" id="{7B0899E1-1F56-4BCA-9443-1B12233D8954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83,37%</a:t>
            </a: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00000000-0008-0000-02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1988511"/>
              </p:ext>
            </p:extLst>
          </p:nvPr>
        </p:nvGraphicFramePr>
        <p:xfrm>
          <a:off x="-1" y="1432821"/>
          <a:ext cx="12192001" cy="4474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31A5DFA3-5E4E-40A7-9CFF-90605BD5E6BB}"/>
              </a:ext>
            </a:extLst>
          </p:cNvPr>
          <p:cNvCxnSpPr>
            <a:cxnSpLocks/>
          </p:cNvCxnSpPr>
          <p:nvPr/>
        </p:nvCxnSpPr>
        <p:spPr>
          <a:xfrm>
            <a:off x="11933887" y="1583113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2173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sp>
        <p:nvSpPr>
          <p:cNvPr id="3" name="Título 6">
            <a:extLst>
              <a:ext uri="{FF2B5EF4-FFF2-40B4-BE49-F238E27FC236}">
                <a16:creationId xmlns:a16="http://schemas.microsoft.com/office/drawing/2014/main" id="{1635F1A9-4D4B-4813-8211-EB0BF1486DAC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Departamento de Ciencias de la Computación y Tecnología de la Información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220692ED-C97D-4CB0-BB99-D567D793728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ipse 6">
            <a:extLst>
              <a:ext uri="{FF2B5EF4-FFF2-40B4-BE49-F238E27FC236}">
                <a16:creationId xmlns:a16="http://schemas.microsoft.com/office/drawing/2014/main" id="{FA8C4F3A-26EB-4252-ADC2-D0B73C85F58F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99,13%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100-00000C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5440153"/>
              </p:ext>
            </p:extLst>
          </p:nvPr>
        </p:nvGraphicFramePr>
        <p:xfrm>
          <a:off x="0" y="1432820"/>
          <a:ext cx="12192000" cy="4537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9C24C107-83D0-44C4-9A95-5CC7B886ABC2}"/>
              </a:ext>
            </a:extLst>
          </p:cNvPr>
          <p:cNvCxnSpPr>
            <a:cxnSpLocks/>
          </p:cNvCxnSpPr>
          <p:nvPr/>
        </p:nvCxnSpPr>
        <p:spPr>
          <a:xfrm>
            <a:off x="11935431" y="1629148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4862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AEF5D0EA-E9DB-4EE1-98CD-2237C9A592DA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794DB96B-82A0-4413-8E0C-B93EDBF4EEBD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Departamento de Economía y Finanzas 2020-2024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52124F61-EDFC-4C38-A540-683FFBDA64E5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62,08%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3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636191"/>
              </p:ext>
            </p:extLst>
          </p:nvPr>
        </p:nvGraphicFramePr>
        <p:xfrm>
          <a:off x="0" y="1432820"/>
          <a:ext cx="12192000" cy="4510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5DD1910-65F5-400E-9A0D-2615701D20CF}"/>
              </a:ext>
            </a:extLst>
          </p:cNvPr>
          <p:cNvCxnSpPr>
            <a:cxnSpLocks/>
          </p:cNvCxnSpPr>
          <p:nvPr/>
        </p:nvCxnSpPr>
        <p:spPr>
          <a:xfrm>
            <a:off x="11934341" y="1690688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6478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11A3A07-B852-485B-B48B-D19CAC2B0809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6E28312A-2D7E-4E71-9359-E8B58533E561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Departamento de Gestión Empresarial 2020-2024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4C7AEE9B-7297-4B7C-9344-71F8279720BE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96,87%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5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058670"/>
              </p:ext>
            </p:extLst>
          </p:nvPr>
        </p:nvGraphicFramePr>
        <p:xfrm>
          <a:off x="0" y="1432821"/>
          <a:ext cx="12192000" cy="4519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8B6AFC54-9192-4F25-A93F-CD7A6A65B4A5}"/>
              </a:ext>
            </a:extLst>
          </p:cNvPr>
          <p:cNvCxnSpPr>
            <a:cxnSpLocks/>
          </p:cNvCxnSpPr>
          <p:nvPr/>
        </p:nvCxnSpPr>
        <p:spPr>
          <a:xfrm>
            <a:off x="11933011" y="1624060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2768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350C09F9-4C00-4342-AF9B-4031E4DEB742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281859D0-2DD4-4E67-A622-1F7A8BB5228F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Departamento de Sistemas de Información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440BF71A-0B0A-4C98-A562-1DC25876BA13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59,92%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4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5699116"/>
              </p:ext>
            </p:extLst>
          </p:nvPr>
        </p:nvGraphicFramePr>
        <p:xfrm>
          <a:off x="-1" y="1432820"/>
          <a:ext cx="12192001" cy="4510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BE6869A0-D936-4FAF-8C91-01FFD7AACC18}"/>
              </a:ext>
            </a:extLst>
          </p:cNvPr>
          <p:cNvCxnSpPr>
            <a:cxnSpLocks/>
          </p:cNvCxnSpPr>
          <p:nvPr/>
        </p:nvCxnSpPr>
        <p:spPr>
          <a:xfrm>
            <a:off x="11932023" y="1645863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72087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7716</TotalTime>
  <Words>1020</Words>
  <Application>Microsoft Office PowerPoint</Application>
  <PresentationFormat>Panorámica</PresentationFormat>
  <Paragraphs>302</Paragraphs>
  <Slides>16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Calibri</vt:lpstr>
      <vt:lpstr>Poppins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Proceso de formulación de Planes</dc:title>
  <dc:creator>ubb</dc:creator>
  <cp:lastModifiedBy>ubb</cp:lastModifiedBy>
  <cp:revision>232</cp:revision>
  <dcterms:created xsi:type="dcterms:W3CDTF">2024-12-18T18:04:46Z</dcterms:created>
  <dcterms:modified xsi:type="dcterms:W3CDTF">2025-08-13T14:07:20Z</dcterms:modified>
</cp:coreProperties>
</file>