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660" r:id="rId2"/>
    <p:sldId id="556" r:id="rId3"/>
    <p:sldId id="571" r:id="rId4"/>
    <p:sldId id="639" r:id="rId5"/>
    <p:sldId id="640" r:id="rId6"/>
    <p:sldId id="646" r:id="rId7"/>
    <p:sldId id="641" r:id="rId8"/>
    <p:sldId id="642" r:id="rId9"/>
    <p:sldId id="643" r:id="rId10"/>
    <p:sldId id="647" r:id="rId11"/>
    <p:sldId id="648" r:id="rId12"/>
    <p:sldId id="652" r:id="rId13"/>
    <p:sldId id="653" r:id="rId14"/>
    <p:sldId id="644" r:id="rId15"/>
    <p:sldId id="658" r:id="rId16"/>
    <p:sldId id="661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D00"/>
    <a:srgbClr val="F9B614"/>
    <a:srgbClr val="FCDB88"/>
    <a:srgbClr val="E7E6E6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Gr&#225;ficos%20FARCODI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107593174406167"/>
          <c:y val="3.0425450817737894E-2"/>
          <c:w val="0.48593497942108482"/>
          <c:h val="0.895950228753871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FARCODI!$C$2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FARCODI!$B$3:$B$20</c:f>
              <c:strCache>
                <c:ptCount val="18"/>
                <c:pt idx="0">
                  <c:v>1.1.1 IMPLEMENTAR UN PROGRAMA DE EVALUACIÓN Y GESTIÓN DE PROCESOS EN LA FACULTAD</c:v>
                </c:pt>
                <c:pt idx="1">
                  <c:v>1.2.1 FORTALECER LA INFRAESTRUCTURA, EQUIPAMIENTO Y RECURSOS PARA EL ÓPTIMO DESARROLLO DE LA FACULTAD</c:v>
                </c:pt>
                <c:pt idx="2">
                  <c:v>1.3.1 IMPULSAR EL DESARROLLO DE CAPITAL HUMANO DE LOS FUNCIONARIOS DE LA FACULTAD ATENDIENDO A LAS NECESIDADES Y EXIGENCIAS DE MEDIO EXTERNO.</c:v>
                </c:pt>
                <c:pt idx="3">
                  <c:v>2.1.1 GARANTIZAR LA PERTINENCIA Y CALIDAD DE LOS PROGRAMAS DE PREGRADO ATENDIENDO LAS NECESDADES Y EXIGENCIAS DE LOS TERRITORIOS</c:v>
                </c:pt>
                <c:pt idx="4">
                  <c:v>2.3.1 IMPULSAR LA REALIZACIÓN DE ACTIVIDADES DE FORMACIÓN CONTINUA</c:v>
                </c:pt>
                <c:pt idx="5">
                  <c:v>2.4.1 PROMOVER LA IMPLEMENTACIÓN DEL TRABAJO TELEMATICO PARA LOS PROCESOS ACADÉMICOS Y ADMINISTRATIVOS DE LA FACULTAD</c:v>
                </c:pt>
                <c:pt idx="6">
                  <c:v>3.3.1 FORTALECER LA INNOVACIÓN, EMPRENDIMIENTO Y TRANSFERENCIA TECNOLÓGICA</c:v>
                </c:pt>
                <c:pt idx="7">
                  <c:v>4.1.1 IMPULSAR LA FORMACIÓN DE CAPITAL HUMANO AVANZADO EN LA FACULTAD</c:v>
                </c:pt>
                <c:pt idx="8">
                  <c:v>5.3.1 AVANZAR EN LA INTERNACIONALIZACIÓN DE LA FACULTAD</c:v>
                </c:pt>
                <c:pt idx="9">
                  <c:v>5.1.1 FORTALECER IMAGEN FARCODI EN LOS GRUPOS DE INTERÉS</c:v>
                </c:pt>
                <c:pt idx="10">
                  <c:v>3.1.1 GENERAR LAS CONDICIONES PARA LA PRODUCTIVIDAD CIENTÍFICA</c:v>
                </c:pt>
                <c:pt idx="11">
                  <c:v>4.2.1 FORTALECIMIENTO DE LOS CLAUSTROS</c:v>
                </c:pt>
                <c:pt idx="12">
                  <c:v>5.2.1 VINCULAR BIDIRECCIONALMENTE EL QUEHACER DE LA FACULTAD CON LOS REQUERIMIENTOS Y DESAFÍOS DEL ENTORNO SIGNIFICATIVO</c:v>
                </c:pt>
                <c:pt idx="13">
                  <c:v>6.1.1 ASEGURAR QUE LA FACULTAD DESARROLLE SU QUEHACER MEDIANTE PROCESOS DE CALIDAD ESTANDARIZADOS</c:v>
                </c:pt>
                <c:pt idx="14">
                  <c:v>3.2.1 DESARROLLAR LA INVESTIGACIÓN ATENDIENDO LAS NECESIDADES DE LA SOCIEDAD</c:v>
                </c:pt>
                <c:pt idx="15">
                  <c:v>3.4.1 IMPULSAR LA CREACIÓN ARTÍSITCA EN LA FACULTAD</c:v>
                </c:pt>
                <c:pt idx="16">
                  <c:v>4.4.1 PROYECTAR INTERNACIONALMENTE LOS PROGRAMAS DE POSTGRADO</c:v>
                </c:pt>
                <c:pt idx="17">
                  <c:v>4.3.1 GESTIONAR LOS RECURSOS FÍSICOS PARA EL DESARROLLO DEL POSTGRADO</c:v>
                </c:pt>
              </c:strCache>
            </c:strRef>
          </c:cat>
          <c:val>
            <c:numRef>
              <c:f>FARCODI!$C$3:$C$20</c:f>
              <c:numCache>
                <c:formatCode>0.0000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 formatCode="General">
                  <c:v>1</c:v>
                </c:pt>
                <c:pt idx="9" formatCode="General">
                  <c:v>0.93330000000000002</c:v>
                </c:pt>
                <c:pt idx="10">
                  <c:v>0.86599999999999999</c:v>
                </c:pt>
                <c:pt idx="11">
                  <c:v>0.85</c:v>
                </c:pt>
                <c:pt idx="12" formatCode="General">
                  <c:v>0.83329999999999993</c:v>
                </c:pt>
                <c:pt idx="13" formatCode="General">
                  <c:v>0.79150000000000009</c:v>
                </c:pt>
                <c:pt idx="14">
                  <c:v>0.72499999999999998</c:v>
                </c:pt>
                <c:pt idx="15">
                  <c:v>0.5</c:v>
                </c:pt>
                <c:pt idx="16">
                  <c:v>0.4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A-488B-BE3A-0FA27487DA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'Escuela de Diseño Gráfico'!$C$2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'Escuela de Diseño Gráfico'!$B$3:$B$10</c:f>
              <c:strCache>
                <c:ptCount val="8"/>
                <c:pt idx="0">
                  <c:v>2.2.1 DIFUNDIR LOS APOYOS ESTUDIANTILES A LOS ESTUDIANTES DE LA CARRERA</c:v>
                </c:pt>
                <c:pt idx="1">
                  <c:v>1.1.1 MEJORAR LA PARTICIPACIÓN COLECTIVA EN LOS PROCESOS DE GESTIÓN DE LA ESCUELA</c:v>
                </c:pt>
                <c:pt idx="2">
                  <c:v>5.1.1 FORTALECER LA IMAGEN DE LA ESCUELA EN EL MEDIO INTERNO-EXTERNO</c:v>
                </c:pt>
                <c:pt idx="3">
                  <c:v>5.2.1 POTENCIAR EL QUEHACER DEL ESCUELA CON INSTITUCIONES INTERNAS-EXTERNAS</c:v>
                </c:pt>
                <c:pt idx="4">
                  <c:v>6.1.1 FORTALECER EL ASEGURAMIENTO DE LA CALIDAD EN LA ESCUELA</c:v>
                </c:pt>
                <c:pt idx="5">
                  <c:v>1.2.1 ASEGURAR LOS RECURSOS PERTINENTES PARA EL COMPLIMIENTO DEL PLAN DE ESTUDIOS</c:v>
                </c:pt>
                <c:pt idx="6">
                  <c:v>2.1.1 FORTALECER LA CALIDAD DE LA DOCENCIA DE LA ESCUELA RESPONDIENDO LAS NECESIDADES DEL ENTORNO</c:v>
                </c:pt>
                <c:pt idx="7">
                  <c:v>5.3.1 POTENCIAR LA PARTICIPACIÓN DE LA ESCUELA A NIVEL INTERNACIONAL</c:v>
                </c:pt>
              </c:strCache>
            </c:strRef>
          </c:cat>
          <c:val>
            <c:numRef>
              <c:f>'Escuela de Diseño Gráfico'!$C$3:$C$10</c:f>
              <c:numCache>
                <c:formatCode>0.0000</c:formatCode>
                <c:ptCount val="8"/>
                <c:pt idx="0">
                  <c:v>1</c:v>
                </c:pt>
                <c:pt idx="1">
                  <c:v>0.81879999999999997</c:v>
                </c:pt>
                <c:pt idx="2">
                  <c:v>0.66670000000000007</c:v>
                </c:pt>
                <c:pt idx="3">
                  <c:v>0.66670000000000007</c:v>
                </c:pt>
                <c:pt idx="4">
                  <c:v>0.66670000000000007</c:v>
                </c:pt>
                <c:pt idx="5">
                  <c:v>0.5917</c:v>
                </c:pt>
                <c:pt idx="6">
                  <c:v>0.49209999999999998</c:v>
                </c:pt>
                <c:pt idx="7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B-489F-9799-F421B9A7EC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'Departamento Diseño y Teoría de'!$C$2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'Departamento Diseño y Teoría de'!$B$3:$B$15</c:f>
              <c:strCache>
                <c:ptCount val="13"/>
                <c:pt idx="0">
                  <c:v>1.1.1 FORTALECER LA CONVIVENCIA E INTEGRACIÓN DE LA COMUNIDAD DEL DEPARTAMENTO DE DISEÑO Y TEORÍA DE LA ARQUITECTURA.</c:v>
                </c:pt>
                <c:pt idx="1">
                  <c:v>1.3.2 Fortalecer el capital humano del departamento enfocado en el desarrollo de la docencia, investigación y vinculación con el medio</c:v>
                </c:pt>
                <c:pt idx="2">
                  <c:v>1.4.1 ASEGURAR RECURSOS FISICOS PARA EL DESARROLLO DEL PROCESO FORMATIVO</c:v>
                </c:pt>
                <c:pt idx="3">
                  <c:v>2.1.2 CONTRIBUIR A LA PERTINENCIA Y CALIDAD DEL PREGRADO</c:v>
                </c:pt>
                <c:pt idx="4">
                  <c:v>2.4.1 ASEGURAR LA CALIDAD DEL SERVICIO DOCENTE</c:v>
                </c:pt>
                <c:pt idx="5">
                  <c:v>3.1.1 IMPULSAR LA PRODUCTIVIDAD CIENTÍFICA EN EL DEPARTAMENTO</c:v>
                </c:pt>
                <c:pt idx="6">
                  <c:v>4.2.1 IMPULSAR LA FORMACIÓN DE POSTGRADO DE ACADÉMICOS EN ÁREAS DISCIPLINARES EMERGENTES</c:v>
                </c:pt>
                <c:pt idx="7">
                  <c:v>6.1.2 CONTRIBUIR AL ASEGURAMIENTO DE LA CALIDAD DE LOS PROGRAMAS DE PREGRADO Y POSTGRADO</c:v>
                </c:pt>
                <c:pt idx="8">
                  <c:v>1.3.1 IMPLEMENTAR UN PROGRAMA DE CAPACITACIÓN ANUAL CONSENSUADO PARA TODOS LOS INTEGRANTES DEL DEPARTAMENTO (ACADÉMICOS Y ADMINISTRATIVOS)</c:v>
                </c:pt>
                <c:pt idx="9">
                  <c:v>4.3.1 CONTRIBUIR AL FORTALECIMIENTO DE LOS PROGRAMAS DE POSTGRADOS QUE EL DEPARTAMENTO PRESTA SERVICIOS.</c:v>
                </c:pt>
                <c:pt idx="10">
                  <c:v>2.1.1 VALORAR LA LABOR DEL DOCENTE A HONORARIOS ASEGURANDO UNA OFERTA DE PREGRADO DE CALIDAD</c:v>
                </c:pt>
                <c:pt idx="11">
                  <c:v>5.2.1 FORTALECER LOS VÍNCULOS CON LA COMUNIDAD EXTERNA</c:v>
                </c:pt>
                <c:pt idx="12">
                  <c:v>3.2.1 FORTALECER LA INVESTIGACIÓN DEL DEPARTAMENTO</c:v>
                </c:pt>
              </c:strCache>
            </c:strRef>
          </c:cat>
          <c:val>
            <c:numRef>
              <c:f>'Departamento Diseño y Teoría de'!$C$3:$C$15</c:f>
              <c:numCache>
                <c:formatCode>0.0000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0.95</c:v>
                </c:pt>
                <c:pt idx="9">
                  <c:v>0.91110000000000002</c:v>
                </c:pt>
                <c:pt idx="10">
                  <c:v>0.88890000000000002</c:v>
                </c:pt>
                <c:pt idx="11">
                  <c:v>0.88890000000000002</c:v>
                </c:pt>
                <c:pt idx="12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81-49A8-A5CB-BFBC34BA8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de Planificación y'!$C$2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de Planificación y'!$B$3:$B$11</c:f>
              <c:strCache>
                <c:ptCount val="9"/>
                <c:pt idx="0">
                  <c:v>2.1.1 ASEGURAR LA PERMITENCIA DE LOS PROGRAMAS DE ASIGNATURAS QUE SE DICTAN EN EL DEPARTAMENTO.</c:v>
                </c:pt>
                <c:pt idx="1">
                  <c:v>4.1.1 IMPULSAR LA FORMACIÓN DE CAPITAL HUMANO AVANZADO EN GESTIÓN URBANA</c:v>
                </c:pt>
                <c:pt idx="2">
                  <c:v>3.2.1 FORTALECER LA INVESTIGACIÓN DEL DEPARTAMENTO</c:v>
                </c:pt>
                <c:pt idx="3">
                  <c:v>1.3.1 FORTALECER AL CUERPO ACADÉMICO EN LA ARMONIZACIÓN DE LOS PROGRAMAS DE PREGRADO CON EL MODELO EDUCATIVO.</c:v>
                </c:pt>
                <c:pt idx="4">
                  <c:v>5.3.1 PROMOVER EL DESARROLLO Y PROYECCIÓN DEL DEPARTAMENTO A NIVEL INTERNACIONAL</c:v>
                </c:pt>
                <c:pt idx="5">
                  <c:v>5.2.1 PROMOVER LA VINCULACIÓN DEL DEPARTAMENTO CON EL MEDIO EXTERNO</c:v>
                </c:pt>
                <c:pt idx="6">
                  <c:v>2.3.1 FORMAR RECURSO HUMANO ESPECIALIZADO PARA EL DESARROLLO REGIONAL Y NACIONAL</c:v>
                </c:pt>
                <c:pt idx="7">
                  <c:v>3.1.1 AUMENTAR LA PRODUCTIVIDAD CIENTÍFICA DEL DEPARTAMENTO</c:v>
                </c:pt>
                <c:pt idx="8">
                  <c:v>6.2.1 ASEGURAR QUE EL PROCESO FORMATIVO ES DE CALIDAD ESTANDARIZADA</c:v>
                </c:pt>
              </c:strCache>
            </c:strRef>
          </c:cat>
          <c:val>
            <c:numRef>
              <c:f>'Depto de Planificación y'!$C$3:$C$11</c:f>
              <c:numCache>
                <c:formatCode>0.0000</c:formatCode>
                <c:ptCount val="9"/>
                <c:pt idx="0">
                  <c:v>1</c:v>
                </c:pt>
                <c:pt idx="1">
                  <c:v>0.625</c:v>
                </c:pt>
                <c:pt idx="2">
                  <c:v>0.5625</c:v>
                </c:pt>
                <c:pt idx="3">
                  <c:v>0.25</c:v>
                </c:pt>
                <c:pt idx="4">
                  <c:v>0.25</c:v>
                </c:pt>
                <c:pt idx="5">
                  <c:v>0.125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70-4000-AC19-20D2926CF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03170303915953"/>
          <c:y val="2.515722716734024E-2"/>
          <c:w val="0.50888152577120926"/>
          <c:h val="0.904407378925066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'Depto Ciencias de la Construcci'!$C$2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Ciencias de la Construcci'!$B$3:$B$13</c:f>
              <c:strCache>
                <c:ptCount val="11"/>
                <c:pt idx="0">
                  <c:v>1.3.1 FORTALECER EL CUERPO ACADÉMICO DEL DEPARTAMENTO</c:v>
                </c:pt>
                <c:pt idx="1">
                  <c:v>2.3.1 POTENCIAR LA FORMACIÓN CONTINUA EN EL DEPARTAMENTO</c:v>
                </c:pt>
                <c:pt idx="2">
                  <c:v>3.1.1 AUMENTAR LA PRODUCTIVIDAD CIENTÍFICA DEL DEPARTAMENTO</c:v>
                </c:pt>
                <c:pt idx="3">
                  <c:v>3.2.2 PROMOVER EL CONOCIMIENTO DERIVADO DE LA INVESTIGACIÓN Y TRANSFERIRLO A ALUMNOS DE PRE Y POST GRADO Y A LOS PROFESIONALES DE LA CONSTRUCCIÓN.</c:v>
                </c:pt>
                <c:pt idx="4">
                  <c:v>5.2.1 POTENCIAR LA VINCULACIÓN CON EL MEDIO A TRAVÉS DE LA TRANSFERENCIA DEL CONOCIMIENTO TECNOLÓGICO Y CON VALOR SUSTENTABLE A LA INDUSTRIA DE LA CONSTRUCCIÓN</c:v>
                </c:pt>
                <c:pt idx="5">
                  <c:v>5.2.2 FOMENTAR LAS ACTIVIDADES DE EXTENSIÓN CON IMPACTO EN LA COMUNIDAD LOCAL Y REGIONAL</c:v>
                </c:pt>
                <c:pt idx="6">
                  <c:v>3.2.1 FOMENTAR LA INVESTIGACIÓN DEL DEPARTAMENTO</c:v>
                </c:pt>
                <c:pt idx="7">
                  <c:v>6.1.1 GARANTIZAR QUE EL DEPARTAMENTO DESARROLLE SU QUEHACER MEDIANTE PROCESOS DE CALIDAD ESTANDARIZADOS Y PERTINENTES</c:v>
                </c:pt>
                <c:pt idx="8">
                  <c:v>1.4.1 GESTIONAR LOS RECURSOS PERTINENTES PARA EL DESARROLLO DEL DEPARTAMENTO</c:v>
                </c:pt>
                <c:pt idx="9">
                  <c:v>2.1.1 INNOVAR EN EL PROCESO DE ENSEÑANZA Y APRENDIZAJE DEL PREGRADO EN EL ÁREA TECNOLÓGICA VINCULADA AL SECTOR DE LA CONSTRUCCIÓN.</c:v>
                </c:pt>
                <c:pt idx="10">
                  <c:v>4.1.1 IMPULSAR LA FORMACIÓN DE CAPITAL HUMANO AVANZADO EN LAS CIENCIAS DE LA CONSTRUCCIÓN</c:v>
                </c:pt>
              </c:strCache>
            </c:strRef>
          </c:cat>
          <c:val>
            <c:numRef>
              <c:f>'Depto Ciencias de la Construcci'!$C$3:$C$13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0.75</c:v>
                </c:pt>
                <c:pt idx="5" formatCode="General">
                  <c:v>0.72219999999999995</c:v>
                </c:pt>
                <c:pt idx="6">
                  <c:v>0.66670000000000007</c:v>
                </c:pt>
                <c:pt idx="7" formatCode="General">
                  <c:v>0.05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1D-4F4A-A03E-F34EA2A992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Comunicación Visual'!$C$2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Comunicación Visual'!$B$3:$B$16</c:f>
              <c:strCache>
                <c:ptCount val="14"/>
                <c:pt idx="0">
                  <c:v>1.4.1 FORTALECER LA INFRAESTRUCTURA, EQUIPAMIENTO Y RECURSOS PARA DEL DEPARTAMENTO</c:v>
                </c:pt>
                <c:pt idx="1">
                  <c:v>2.1.1 FORTALECER LA CALIDAD DE LA DOCENCIA DEL DEPARTAMENTO RESPONDIENDO LAS NECESIDADES DEL ENTORNO REGIONAL</c:v>
                </c:pt>
                <c:pt idx="2">
                  <c:v>2.3.1 ACTIVAR LA FORMACIÓN CONTINUA EN EL DEPARTAMENTO</c:v>
                </c:pt>
                <c:pt idx="3">
                  <c:v>3.1.1 INCENTIVAR LA PRODUCTIVIDAD CIENTÍFICA EN EL DEPARTAMENTO</c:v>
                </c:pt>
                <c:pt idx="4">
                  <c:v>3.2.1 FORTALECER LA INVESTIGACIÓN Y EL TRABAJO INTERDISCIPLINARIO EN EL DEPARTAMENTO</c:v>
                </c:pt>
                <c:pt idx="5">
                  <c:v>4.2.1 FORTALECER EL EQUIPO ACADÉMICO PARA EL DESARROLLO DE PROGRAMAS DE POSTGRADO DE LA FACULTAD</c:v>
                </c:pt>
                <c:pt idx="6">
                  <c:v>5.1.1 FORTALECER LA IMAGEN DEL DEPARTAMENTO EN EL MEDIO</c:v>
                </c:pt>
                <c:pt idx="7">
                  <c:v>5.2.1 POTENCIAR EL QUEHACER DEL DEPARTAMENTO CON INSTITUCIONES INTERNAS-EXTERNAS</c:v>
                </c:pt>
                <c:pt idx="8">
                  <c:v>5.3.1 POTENCIAR LA PARTICIPACIÓN DEL DEPARTAMENTO A NIVEL INTERNACIONAL</c:v>
                </c:pt>
                <c:pt idx="9">
                  <c:v>1.3.1 FORTALECER AL DEPARTAMENTO Y SU CAPITAL HUMANO</c:v>
                </c:pt>
                <c:pt idx="10">
                  <c:v>6.1.1 FORTALECER EL ASEGURMIENTO DE LA CALIDAD EN EL DEPARTAMENTO</c:v>
                </c:pt>
                <c:pt idx="11">
                  <c:v>1.2.1 ASEGURAR LA PARTICIPACIÓN DEL DEPARTAMENTO, COMUNIDAD INTERNA Y EXTERNA EN LOS PROCESOS INSTITUCIONALES</c:v>
                </c:pt>
                <c:pt idx="12">
                  <c:v>1.1.1 AGILIZAR LOS PROCESOS DE GESTIÓN DEL DEPARTAMENTO</c:v>
                </c:pt>
                <c:pt idx="13">
                  <c:v>4.1.1 IMPULSAR LA FORMACIÓN DE CAPITAL HUMANO AVANZADO EN LAS CIENCIAS Y TECNOLOGÍAS DEL DISEÑO</c:v>
                </c:pt>
              </c:strCache>
            </c:strRef>
          </c:cat>
          <c:val>
            <c:numRef>
              <c:f>'Depto Comunicación Visual'!$C$3:$C$16</c:f>
              <c:numCache>
                <c:formatCode>0.0000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 formatCode="General">
                  <c:v>1</c:v>
                </c:pt>
                <c:pt idx="7" formatCode="General">
                  <c:v>1</c:v>
                </c:pt>
                <c:pt idx="8" formatCode="General">
                  <c:v>1</c:v>
                </c:pt>
                <c:pt idx="9">
                  <c:v>0.86670000000000003</c:v>
                </c:pt>
                <c:pt idx="10" formatCode="General">
                  <c:v>0.75</c:v>
                </c:pt>
                <c:pt idx="11">
                  <c:v>0.66670000000000007</c:v>
                </c:pt>
                <c:pt idx="12">
                  <c:v>0.43329999999999996</c:v>
                </c:pt>
                <c:pt idx="1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8-43AF-B2E9-73361575A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669637528420924"/>
          <c:y val="4.3956034447513531E-2"/>
          <c:w val="0.60584772335104553"/>
          <c:h val="0.906048735387917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'Depto Arte y Tecnología'!$C$2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Arte y Tecnología'!$B$3:$B$16</c:f>
              <c:strCache>
                <c:ptCount val="14"/>
                <c:pt idx="0">
                  <c:v>2.1.1 COLABORAR EN EL CUMPLIMIENTO DE LA PERTINENCIA DEL PREGRADO</c:v>
                </c:pt>
                <c:pt idx="1">
                  <c:v>3.3.1 PROMOVER PROYECTOS DE EMPRENDIMIENTO EN EL DEPARTAMENTO</c:v>
                </c:pt>
                <c:pt idx="2">
                  <c:v>3.4.1 PROMOVER LA CREACIÓN ARTÍSTICA EN EL DEPARTAMENTO</c:v>
                </c:pt>
                <c:pt idx="3">
                  <c:v>3.2.1 RESPONDER LAS NECESIDADES DE LA SOCIEDAD DENTRO DEL QUEHACER INVESTIGATIVO DEL DEPARTAMENTO</c:v>
                </c:pt>
                <c:pt idx="4">
                  <c:v>5.2.1 RELACIONAR EL QUEHACER DEL DEPARTAMENTO CON EL MEDIO Y SUS NECESIDADES</c:v>
                </c:pt>
                <c:pt idx="5">
                  <c:v>2.2.1 POTENCIAR LOS CONOCIMIENTOS PSICO-SOCIALES DEL DEPARTAMENTO PARA EL ESTUDIANTE Y SU CALIDAD DE VIDA</c:v>
                </c:pt>
                <c:pt idx="6">
                  <c:v>5.1.1 POTENCIAR LA IMAGEN DEL DEPARTAMENTO EN EL MEDIO</c:v>
                </c:pt>
                <c:pt idx="7">
                  <c:v>4.2.1 FORTALECER EL CUERPO ACADÉMICO DEL DEPARTAMENTO PARA EL POSTGRADO</c:v>
                </c:pt>
                <c:pt idx="8">
                  <c:v>2.3.1 FOMENTAR LA FORMACIÓN CONTINUA EN EL DEPARTAMENTO</c:v>
                </c:pt>
                <c:pt idx="9">
                  <c:v>3.1.1 FORTALECER LA PRODUCTIVIDAD DEL DEPARTAMENTO</c:v>
                </c:pt>
                <c:pt idx="10">
                  <c:v>6.1.1 GARANTIZAR QUE EL DEPARTAMENTO DESARROLLE SU QUEHACER MEDIANTE PROCESOS DE CALIDAD ESTANDARIZADOS Y PERTINENTES</c:v>
                </c:pt>
                <c:pt idx="11">
                  <c:v>4.1.1 IMPULSAR LA FORMACIÓN DE CAPITAL HUMANO AVANZADO EN LAS CIENCIAS Y TECNOLOGÍAS DEL DISEÑO</c:v>
                </c:pt>
                <c:pt idx="12">
                  <c:v>1.3.1 IMPULSAR LA PARTICIPACIÓN DE FUNCIONARIOS ADMINISTRATIVOS EN EL QUEHACER ACADÉMICO DEL DEPARTAMENTO</c:v>
                </c:pt>
                <c:pt idx="13">
                  <c:v>5.3.1 PROPENDER A LA INTERNACIONALIZACIÓN DEL DEPARTAMENTO</c:v>
                </c:pt>
              </c:strCache>
            </c:strRef>
          </c:cat>
          <c:val>
            <c:numRef>
              <c:f>'Depto Arte y Tecnología'!$C$3:$C$16</c:f>
              <c:numCache>
                <c:formatCode>0.0000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0.9375</c:v>
                </c:pt>
                <c:pt idx="4" formatCode="General">
                  <c:v>0.86670000000000003</c:v>
                </c:pt>
                <c:pt idx="5">
                  <c:v>0.85709999999999997</c:v>
                </c:pt>
                <c:pt idx="6">
                  <c:v>0.68330000000000002</c:v>
                </c:pt>
                <c:pt idx="7">
                  <c:v>0.55000000000000004</c:v>
                </c:pt>
                <c:pt idx="8">
                  <c:v>0.5</c:v>
                </c:pt>
                <c:pt idx="9">
                  <c:v>0.37119999999999997</c:v>
                </c:pt>
                <c:pt idx="10" formatCode="General">
                  <c:v>0.33329999999999999</c:v>
                </c:pt>
                <c:pt idx="11">
                  <c:v>0.25</c:v>
                </c:pt>
                <c:pt idx="12">
                  <c:v>0</c:v>
                </c:pt>
                <c:pt idx="1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A8-4CBD-85F8-46AD8D168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'Depto Arte y Tecnología'!$D$2</c15:sqref>
                        </c15:formulaRef>
                      </c:ext>
                    </c:extLst>
                    <c:strCache>
                      <c:ptCount val="1"/>
                      <c:pt idx="0">
                        <c:v>Exigencia Suficiente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'Depto Arte y Tecnología'!$B$3:$B$16</c15:sqref>
                        </c15:formulaRef>
                      </c:ext>
                    </c:extLst>
                    <c:strCache>
                      <c:ptCount val="14"/>
                      <c:pt idx="0">
                        <c:v>2.1.1 COLABORAR EN EL CUMPLIMIENTO DE LA PERTINENCIA DEL PREGRADO</c:v>
                      </c:pt>
                      <c:pt idx="1">
                        <c:v>3.3.1 PROMOVER PROYECTOS DE EMPRENDIMIENTO EN EL DEPARTAMENTO</c:v>
                      </c:pt>
                      <c:pt idx="2">
                        <c:v>3.4.1 PROMOVER LA CREACIÓN ARTÍSTICA EN EL DEPARTAMENTO</c:v>
                      </c:pt>
                      <c:pt idx="3">
                        <c:v>3.2.1 RESPONDER LAS NECESIDADES DE LA SOCIEDAD DENTRO DEL QUEHACER INVESTIGATIVO DEL DEPARTAMENTO</c:v>
                      </c:pt>
                      <c:pt idx="4">
                        <c:v>5.2.1 RELACIONAR EL QUEHACER DEL DEPARTAMENTO CON EL MEDIO Y SUS NECESIDADES</c:v>
                      </c:pt>
                      <c:pt idx="5">
                        <c:v>2.2.1 POTENCIAR LOS CONOCIMIENTOS PSICO-SOCIALES DEL DEPARTAMENTO PARA EL ESTUDIANTE Y SU CALIDAD DE VIDA</c:v>
                      </c:pt>
                      <c:pt idx="6">
                        <c:v>5.1.1 POTENCIAR LA IMAGEN DEL DEPARTAMENTO EN EL MEDIO</c:v>
                      </c:pt>
                      <c:pt idx="7">
                        <c:v>4.2.1 FORTALECER EL CUERPO ACADÉMICO DEL DEPARTAMENTO PARA EL POSTGRADO</c:v>
                      </c:pt>
                      <c:pt idx="8">
                        <c:v>2.3.1 FOMENTAR LA FORMACIÓN CONTINUA EN EL DEPARTAMENTO</c:v>
                      </c:pt>
                      <c:pt idx="9">
                        <c:v>3.1.1 FORTALECER LA PRODUCTIVIDAD DEL DEPARTAMENTO</c:v>
                      </c:pt>
                      <c:pt idx="10">
                        <c:v>6.1.1 GARANTIZAR QUE EL DEPARTAMENTO DESARROLLE SU QUEHACER MEDIANTE PROCESOS DE CALIDAD ESTANDARIZADOS Y PERTINENTES</c:v>
                      </c:pt>
                      <c:pt idx="11">
                        <c:v>4.1.1 IMPULSAR LA FORMACIÓN DE CAPITAL HUMANO AVANZADO EN LAS CIENCIAS Y TECNOLOGÍAS DEL DISEÑO</c:v>
                      </c:pt>
                      <c:pt idx="12">
                        <c:v>1.3.1 IMPULSAR LA PARTICIPACIÓN DE FUNCIONARIOS ADMINISTRATIVOS EN EL QUEHACER ACADÉMICO DEL DEPARTAMENTO</c:v>
                      </c:pt>
                      <c:pt idx="13">
                        <c:v>5.3.1 PROPENDER A LA INTERNACIONALIZACIÓN DEL DEPARTAMENTO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'Depto Arte y Tecnología'!$D$3:$D$16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100</c:v>
                      </c:pt>
                      <c:pt idx="1">
                        <c:v>100</c:v>
                      </c:pt>
                      <c:pt idx="2">
                        <c:v>100</c:v>
                      </c:pt>
                      <c:pt idx="3">
                        <c:v>100</c:v>
                      </c:pt>
                      <c:pt idx="4">
                        <c:v>100</c:v>
                      </c:pt>
                      <c:pt idx="5">
                        <c:v>100</c:v>
                      </c:pt>
                      <c:pt idx="6">
                        <c:v>100</c:v>
                      </c:pt>
                      <c:pt idx="7">
                        <c:v>100</c:v>
                      </c:pt>
                      <c:pt idx="8">
                        <c:v>100</c:v>
                      </c:pt>
                      <c:pt idx="9">
                        <c:v>100</c:v>
                      </c:pt>
                      <c:pt idx="10">
                        <c:v>100</c:v>
                      </c:pt>
                      <c:pt idx="11">
                        <c:v>100</c:v>
                      </c:pt>
                      <c:pt idx="12">
                        <c:v>100</c:v>
                      </c:pt>
                      <c:pt idx="13">
                        <c:v>100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B3A8-4CBD-85F8-46AD8D168AEC}"/>
                  </c:ext>
                </c:extLst>
              </c15:ser>
            </c15:filteredBarSeries>
          </c:ext>
        </c:extLst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'Escuela de Arquitectura'!$C$2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'Escuela de Arquitectura'!$B$3:$B$12</c:f>
              <c:strCache>
                <c:ptCount val="10"/>
                <c:pt idx="0">
                  <c:v>1.1.1 MODERNIZAR LOS PROCESOS ACADÉMICOS DE LA ESCUELA</c:v>
                </c:pt>
                <c:pt idx="1">
                  <c:v>1.4.1 REFORZAR LOS RECURSOS PERTINENTES PARA EL DESARROLLO INTEGRAL DE LOS ESTUDIANTES</c:v>
                </c:pt>
                <c:pt idx="2">
                  <c:v>2.2.1 FORTALECER EL DESARROLLO INTEGRAL DE LOS ESTUDIANTES DE LA ESCUELA</c:v>
                </c:pt>
                <c:pt idx="3">
                  <c:v>5.1.2 IMPULSAR LA CONSOLIDACIÓN DE REDES DE COLABORACIÓN</c:v>
                </c:pt>
                <c:pt idx="4">
                  <c:v>5.2.1 VINCULAR EL QUEHACER DE LA ESCUELA A SU ENTORNO Y COMUNIDAD</c:v>
                </c:pt>
                <c:pt idx="5">
                  <c:v>5.3.1 PROMOVER LA MOVILIDAD NACIONAL E INTERNARCIONAL DE LOS ESTUDIANTES</c:v>
                </c:pt>
                <c:pt idx="6">
                  <c:v>5.1.1 FORTALECER LA VINCULACIÓN CON EGRESADOS Y EMPLEADORES</c:v>
                </c:pt>
                <c:pt idx="7">
                  <c:v>6.1.1 ASEGURAR LA CALIDAD DEL PROCESO FORMATIVO PARA LA CARRERA DE ARQUITECTURA.</c:v>
                </c:pt>
                <c:pt idx="8">
                  <c:v>2.1.1 GARANTIZAR LA PERTINENCIA Y CALIDAD DEL PLAN DE ESTUDIOS</c:v>
                </c:pt>
                <c:pt idx="9">
                  <c:v>6.2.1 IMPULSAR LA ACREDITACIÓN INTERNACIONAL</c:v>
                </c:pt>
              </c:strCache>
            </c:strRef>
          </c:cat>
          <c:val>
            <c:numRef>
              <c:f>'Escuela de Arquitectura'!$C$3:$C$12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0.94440000000000002</c:v>
                </c:pt>
                <c:pt idx="7" formatCode="General">
                  <c:v>0.42859999999999998</c:v>
                </c:pt>
                <c:pt idx="8">
                  <c:v>0.37990000000000002</c:v>
                </c:pt>
                <c:pt idx="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5C-4B50-8211-F344A84C5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'Escuela de Ingeniería en Constr'!$C$2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'Escuela de Ingeniería en Constr'!$B$3:$B$7</c:f>
              <c:strCache>
                <c:ptCount val="5"/>
                <c:pt idx="0">
                  <c:v>1.3.1 Fortalecer al equipo humano y a nuestros estudiantes valorando todos los talentos, fortaleciendo el buen trato, y la participación.</c:v>
                </c:pt>
                <c:pt idx="1">
                  <c:v>2.1.1 Mantener la carrera actualizada curricularmente y cumpliendo parámetros de acreditación nacional e internacional</c:v>
                </c:pt>
                <c:pt idx="2">
                  <c:v>5.2.1 Vincular el proceso formativo y su actualización con el medio externo</c:v>
                </c:pt>
                <c:pt idx="3">
                  <c:v>2.2.1 Fortalecer el desarrollo integral de los estudiantes.</c:v>
                </c:pt>
                <c:pt idx="4">
                  <c:v>6.1.1 Mantener a la carrera en condiciones de ser acreditada por la CNA o la agencia que esta designe</c:v>
                </c:pt>
              </c:strCache>
            </c:strRef>
          </c:cat>
          <c:val>
            <c:numRef>
              <c:f>'Escuela de Ingeniería en Constr'!$C$3:$C$7</c:f>
              <c:numCache>
                <c:formatCode>0.0000</c:formatCode>
                <c:ptCount val="5"/>
                <c:pt idx="0">
                  <c:v>1</c:v>
                </c:pt>
                <c:pt idx="1">
                  <c:v>0.8599</c:v>
                </c:pt>
                <c:pt idx="2">
                  <c:v>0.66670000000000007</c:v>
                </c:pt>
                <c:pt idx="3">
                  <c:v>0.47</c:v>
                </c:pt>
                <c:pt idx="4">
                  <c:v>0.35710000000000003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9C-441E-80E3-DCEFD2C16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'Escuela de Diseño Industrial'!$C$2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'Escuela de Diseño Industrial'!$B$3:$B$12</c:f>
              <c:strCache>
                <c:ptCount val="10"/>
                <c:pt idx="0">
                  <c:v>1.1.1 PROPENDER A LA MEJORA DE PROCESOS INTERNOS DE LA ESCUELA</c:v>
                </c:pt>
                <c:pt idx="1">
                  <c:v>1.3.1 PROMOVER EL FORTALECIMIENTO DEL CUERPO DOCENTE PARA CUMPLIR CON EL PLAN DE ESTUDIOS DE LA CARRERA</c:v>
                </c:pt>
                <c:pt idx="2">
                  <c:v>1.4.1 ASEGURAR LOS RECURSOS NECESARIOS PARA EL CUMPLIMIENTO DEL PLAN DE ESTUDIOS</c:v>
                </c:pt>
                <c:pt idx="3">
                  <c:v>2.2.1 PROMOVER EL BIENESTAR DEL ESTUDIANTES</c:v>
                </c:pt>
                <c:pt idx="4">
                  <c:v>5.2.1 VINCULAR EL QUEHACER DE LA ESCUELA CON LOS DESAFÍOS DEL ENTORNO</c:v>
                </c:pt>
                <c:pt idx="5">
                  <c:v>5.3.1 PROMOVER LA MOVILIDAD E INTERCAMBIO ESTUDIANTIL DE LA ESCUELA</c:v>
                </c:pt>
                <c:pt idx="6">
                  <c:v>6.1.1 ASEGURAR QUE EL PROCESO FORMATIVO SEA DE CALIDAD ESTANDARIZADA</c:v>
                </c:pt>
                <c:pt idx="7">
                  <c:v>5.1.1 FORTALECER LA VINCULACIÓN CON ACTORES RELEVANTES DE LA ESCUELA</c:v>
                </c:pt>
                <c:pt idx="8">
                  <c:v>2.1.1 GARANTIZAR UNA ESCUELA ORIENTADA AL ESTUDIANTE QUE RESPONDE A LAS NECESIDADES DEL MEDIO</c:v>
                </c:pt>
                <c:pt idx="9">
                  <c:v>6.2.1 IMPULSAR LA ACREDITACIÓN INTERNACIONAL</c:v>
                </c:pt>
              </c:strCache>
            </c:strRef>
          </c:cat>
          <c:val>
            <c:numRef>
              <c:f>'Escuela de Diseño Industrial'!$C$3:$C$12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 formatCode="General">
                  <c:v>1</c:v>
                </c:pt>
                <c:pt idx="7">
                  <c:v>0.88329999999999997</c:v>
                </c:pt>
                <c:pt idx="8">
                  <c:v>0.84109999999999996</c:v>
                </c:pt>
                <c:pt idx="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51-41E6-9336-F02A695F6C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FC27-2379-4540-B856-AD7A4816F897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356B-06E4-4279-92A6-46E069467F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25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3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4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41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9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57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4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F1318-B577-4D79-8FB0-378055805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7A7E3-FFD0-4E9C-8F08-39224F56F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8203-5E2F-4A42-9EE5-3C83330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A2C28-31B3-4A87-88FC-6480BD0C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789F02-4F95-45D4-972E-806F0D4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95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659AF-CCB9-4A0D-94CA-281AA3A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0316AE-6F1B-4F77-BF0C-B17A00FC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775A7-B48E-42BE-A765-D8F9A2E7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4656-15BC-494D-8823-305A64B3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38FC-21DC-4042-B91B-3EAF05A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0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FE225F-8B46-4B68-BA22-37F3A39B6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845B60-3F42-4638-9627-A211D175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09DAB-765D-4F3F-A41E-25DD42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D4690-23E6-4008-9692-A934F599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317-922E-4BBA-A457-57FA2A74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3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9A7B0-3CCD-4119-AD70-5E22CE42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353D7-15D0-4848-8A6B-E139409B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DAE24-521C-403E-B74D-B45DD1C3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72A89-1DB5-4826-B1D1-26D17425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9B90C-0650-41A8-BE9F-929336FB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89434-DA0C-42B7-80D1-CD2484D5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BE632B-794D-404D-B9AD-854C0CA41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8AEA2-7CBF-459E-8FBA-76C296C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E3A48-FB95-499C-B6EC-63242048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2C25D-E4F0-40A8-AC54-2947C76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619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09121-2002-45FD-8890-864E5C9D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46AE5-343D-40F3-A141-DE31941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DFC271-2123-4378-957D-DDEAFAC2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1E626-790E-44D4-9D97-087FE262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DC1E9D-E106-4610-BF45-866A36C2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5F650-12FB-482C-BFE3-6B9FBB3C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76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D6594-A5AE-4658-8E6A-D9FC1691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5A1F52-695E-406E-A47E-E6C79870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0F908-F922-4C70-AD6F-8B8A04FD3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1E9159-5FD3-479E-9D92-9E2E0710D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A5E562-2D06-411C-A021-DC69F6994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6053EF-E5B2-4543-BCE7-18B5385C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1AA5E9-791A-47BD-99F3-BDEAF32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D642C0-B5AC-45CC-A416-3A87D1C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4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C42C4-ADFD-4621-9366-F77D4EC0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E26406-6997-41D3-A647-7DE514FA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369C0D-2130-4899-B894-69D130DD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99901A-A814-476A-8121-B81C16D8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2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C9B858-A5DF-4184-9C83-3C72E559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528F61-6F7C-4EA7-AF35-46C6DF67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E5C274-0B90-4639-9465-81ECB346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7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C1A8F-28E4-48C9-A1BE-1E09279D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009629-A15A-4F2B-8BA9-1116F44F5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D6596-318F-4DFC-89B6-79D325FF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01310-C574-4E51-9C3B-819A1489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B29ADE-15F7-4402-B0E4-891B061F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9D6DE-8620-4493-9EF4-43AE0D6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3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AF2A8-A94D-42C1-A1D2-E8D453C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AE6143-C613-41FB-B548-D939ED257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D786D8-FBEA-424D-A815-748E9AE82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D0C9E-AA0B-4D28-AB2E-01BE28E5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F5E1C-1A67-4898-BD9E-1608213C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8EF031-0E96-4D38-997B-1BC2E015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000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F1CE7F-A92C-4D44-A697-6DB18B6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14712-D0E5-4305-8D35-75CE980C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6B876-CB3C-48A0-9613-1577D565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36CC-2314-4978-9151-93D9F94ED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46E53-BB0F-4D7D-9E86-A9D019354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1C39C3-4019-4312-BA9B-0AD3AE3AC292}"/>
              </a:ext>
            </a:extLst>
          </p:cNvPr>
          <p:cNvSpPr/>
          <p:nvPr userDrawn="1"/>
        </p:nvSpPr>
        <p:spPr>
          <a:xfrm>
            <a:off x="1" y="6167969"/>
            <a:ext cx="9037674" cy="1793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5279A0B-2B2A-4E07-B2AF-A4D6948550F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795" y="5901981"/>
            <a:ext cx="2845448" cy="7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2060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222513" y="1933516"/>
            <a:ext cx="9746974" cy="264540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4000" b="0" dirty="0"/>
              <a:t>Facultad de Arquitectura, Construcción y Diseño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4 de septiembre de 2025</a:t>
            </a:r>
          </a:p>
        </p:txBody>
      </p:sp>
    </p:spTree>
    <p:extLst>
      <p:ext uri="{BB962C8B-B14F-4D97-AF65-F5344CB8AC3E}">
        <p14:creationId xmlns:p14="http://schemas.microsoft.com/office/powerpoint/2010/main" val="1185048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604AB72-D508-4A7E-80CF-69BC7A360685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F7EE7E4-6D65-42B0-8DFB-A1DC1EFF6170}"/>
              </a:ext>
            </a:extLst>
          </p:cNvPr>
          <p:cNvSpPr txBox="1">
            <a:spLocks/>
          </p:cNvSpPr>
          <p:nvPr/>
        </p:nvSpPr>
        <p:spPr>
          <a:xfrm>
            <a:off x="1938851" y="324354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Arquitectura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8BAF57A-DF24-4BC2-B09F-806E32CA374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77,52%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3E6B14-859A-4D3A-8B4E-ED59D92BF949}"/>
              </a:ext>
            </a:extLst>
          </p:cNvPr>
          <p:cNvCxnSpPr>
            <a:cxnSpLocks/>
          </p:cNvCxnSpPr>
          <p:nvPr/>
        </p:nvCxnSpPr>
        <p:spPr>
          <a:xfrm>
            <a:off x="11928785" y="1661905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7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768144"/>
              </p:ext>
            </p:extLst>
          </p:nvPr>
        </p:nvGraphicFramePr>
        <p:xfrm>
          <a:off x="441433" y="1420044"/>
          <a:ext cx="11719035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22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en Construcción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67,07%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46" y="1617357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8924478"/>
              </p:ext>
            </p:extLst>
          </p:nvPr>
        </p:nvGraphicFramePr>
        <p:xfrm>
          <a:off x="0" y="1546168"/>
          <a:ext cx="12192000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61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Diseño Industrial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87,00%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44" y="1661803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3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128147"/>
              </p:ext>
            </p:extLst>
          </p:nvPr>
        </p:nvGraphicFramePr>
        <p:xfrm>
          <a:off x="0" y="1441063"/>
          <a:ext cx="12192000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778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 Escuela Diseño Gráfico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64,40%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906" y="1671147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378510"/>
              </p:ext>
            </p:extLst>
          </p:nvPr>
        </p:nvGraphicFramePr>
        <p:xfrm>
          <a:off x="309643" y="1609236"/>
          <a:ext cx="11850824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613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BD2849A-867F-463A-808C-000229846C2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74ABB30-7F88-441D-84F3-8A46F41C01D5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Análisis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Facultad de Arquitectura, Construcción y Diseño 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878E6A-E675-4153-973C-5C4272FB73A9}"/>
              </a:ext>
            </a:extLst>
          </p:cNvPr>
          <p:cNvSpPr txBox="1"/>
          <p:nvPr/>
        </p:nvSpPr>
        <p:spPr>
          <a:xfrm>
            <a:off x="500269" y="1582340"/>
            <a:ext cx="1099930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Formación: 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Fomentar espacios pedagógicos innovadores que integren proyectos reales del entorno. Inspirar a estudiantes y académicos a </a:t>
            </a:r>
            <a:r>
              <a:rPr lang="es-C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co-crear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aprendizajes significativos que fortalezcan el perfil de egreso.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 y Creación: 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Impulsar proyectos colaborativos con impacto territorial y proyección internacional. Estimular la curiosidad científica y artística como motor de nuevas soluciones para la sociedad.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Vinculación con el Medio: 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Ampliar la presencia de las unidades en comunidades urbanas y rurales, promoviendo proyectos que resuelvan desafíos reales de vivienda, espacio público y comunicación visual, generando impacto social y cultural.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Académica y Organizacional: 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Consolidar procesos académicos eficientes y flexibles que fortalezcan la interdisciplinariedad, utilizando herramientas digitales que inspiren creatividad y fortalezcan la confianza institucional.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del Capital Humano: </a:t>
            </a:r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una cultura de formación continua en liderazgo, innovación y colaboración. Convertir el crecimiento profesional en una experiencia compartida que inspire excelencia.</a:t>
            </a:r>
          </a:p>
        </p:txBody>
      </p:sp>
    </p:spTree>
    <p:extLst>
      <p:ext uri="{BB962C8B-B14F-4D97-AF65-F5344CB8AC3E}">
        <p14:creationId xmlns:p14="http://schemas.microsoft.com/office/powerpoint/2010/main" val="418066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formulación de planes de desarrollo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4" name="Marcador de contenido 4">
            <a:extLst>
              <a:ext uri="{FF2B5EF4-FFF2-40B4-BE49-F238E27FC236}">
                <a16:creationId xmlns:a16="http://schemas.microsoft.com/office/drawing/2014/main" id="{BAF976C0-529D-4FE5-A7C7-CA1A673A76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704461"/>
              </p:ext>
            </p:extLst>
          </p:nvPr>
        </p:nvGraphicFramePr>
        <p:xfrm>
          <a:off x="490006" y="1504771"/>
          <a:ext cx="11211988" cy="384845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470144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1243584">
                  <a:extLst>
                    <a:ext uri="{9D8B030D-6E8A-4147-A177-3AD203B41FA5}">
                      <a16:colId xmlns:a16="http://schemas.microsoft.com/office/drawing/2014/main" val="2293381387"/>
                    </a:ext>
                  </a:extLst>
                </a:gridCol>
                <a:gridCol w="1216107">
                  <a:extLst>
                    <a:ext uri="{9D8B030D-6E8A-4147-A177-3AD203B41FA5}">
                      <a16:colId xmlns:a16="http://schemas.microsoft.com/office/drawing/2014/main" val="3351409701"/>
                    </a:ext>
                  </a:extLst>
                </a:gridCol>
                <a:gridCol w="1038270">
                  <a:extLst>
                    <a:ext uri="{9D8B030D-6E8A-4147-A177-3AD203B41FA5}">
                      <a16:colId xmlns:a16="http://schemas.microsoft.com/office/drawing/2014/main" val="2183347209"/>
                    </a:ext>
                  </a:extLst>
                </a:gridCol>
                <a:gridCol w="1309485">
                  <a:extLst>
                    <a:ext uri="{9D8B030D-6E8A-4147-A177-3AD203B41FA5}">
                      <a16:colId xmlns:a16="http://schemas.microsoft.com/office/drawing/2014/main" val="921630651"/>
                    </a:ext>
                  </a:extLst>
                </a:gridCol>
                <a:gridCol w="934398">
                  <a:extLst>
                    <a:ext uri="{9D8B030D-6E8A-4147-A177-3AD203B41FA5}">
                      <a16:colId xmlns:a16="http://schemas.microsoft.com/office/drawing/2014/main" val="953880212"/>
                    </a:ext>
                  </a:extLst>
                </a:gridCol>
              </a:tblGrid>
              <a:tr h="53876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8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Apoyo DGPE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Jornada 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Propuesta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Validación Unidad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Vigencia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algn="l" fontAlgn="ctr"/>
                      <a:r>
                        <a:rPr lang="es-CL" sz="1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Facultad de Arquitectura, Construcción y Diseño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Arte y Tecnologías del Diseño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9962433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Ciencias de la Construcción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6840867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Comunicación Visual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108137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Diseño y Teoría de la Arquitectura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 (formulario)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6297623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Planificación y Diseño Urbano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2464514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Arquitectura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783555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Diseño Gráfico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891703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Diseño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3662082"/>
                  </a:ext>
                </a:extLst>
              </a:tr>
              <a:tr h="30568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en Construcción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  <a:endParaRPr kumimoji="0" lang="es-C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BFBD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FBD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817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788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222513" y="1933516"/>
            <a:ext cx="9746974" cy="264540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4000" b="0" dirty="0"/>
              <a:t>Facultad de Arquitectura, Construcción y Diseño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4 de septiembre de 2025</a:t>
            </a:r>
          </a:p>
        </p:txBody>
      </p:sp>
    </p:spTree>
    <p:extLst>
      <p:ext uri="{BB962C8B-B14F-4D97-AF65-F5344CB8AC3E}">
        <p14:creationId xmlns:p14="http://schemas.microsoft.com/office/powerpoint/2010/main" val="165693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CBBA394A-25BB-48FB-99F9-5B57D2961542}"/>
              </a:ext>
            </a:extLst>
          </p:cNvPr>
          <p:cNvSpPr/>
          <p:nvPr/>
        </p:nvSpPr>
        <p:spPr>
          <a:xfrm>
            <a:off x="460512" y="1159148"/>
            <a:ext cx="1112851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700" b="1" dirty="0"/>
              <a:t> 1. Monitoreo de Planes de Desarrollo:</a:t>
            </a:r>
          </a:p>
          <a:p>
            <a:pPr algn="just"/>
            <a:endParaRPr lang="es-ES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dirty="0"/>
              <a:t>Corresponde al seguimiento de los avances logrados en el período entre </a:t>
            </a:r>
            <a:r>
              <a:rPr lang="es-ES" sz="1700" b="1" dirty="0"/>
              <a:t>enero a diciembre de 2024</a:t>
            </a:r>
            <a:r>
              <a:rPr lang="es-ES" sz="1700" dirty="0"/>
              <a:t>, para el apoyo de este proceso, se dispone del Sistema de Información de Gestión Estratégica – </a:t>
            </a:r>
            <a:r>
              <a:rPr lang="es-ES" sz="1700" b="1" dirty="0"/>
              <a:t>SIGEUBB en Intranet</a:t>
            </a:r>
            <a:r>
              <a:rPr lang="es-ES" sz="1700" dirty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dirty="0"/>
              <a:t>Las </a:t>
            </a:r>
            <a:r>
              <a:rPr lang="es-ES" sz="1700" b="1" dirty="0"/>
              <a:t>evidencias e información de los avances deben ser ingresados por la persona responsable </a:t>
            </a:r>
            <a:r>
              <a:rPr lang="es-ES" sz="1700" dirty="0"/>
              <a:t>de cada objetivo específico, y luego quien es responsable del plan debe </a:t>
            </a:r>
            <a:r>
              <a:rPr lang="es-ES" sz="1700" b="1" dirty="0"/>
              <a:t>VALIDAR el Informe de monitoreo del año 2024.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dirty="0"/>
              <a:t>Este proceso se habilitó hasta el día </a:t>
            </a:r>
            <a:r>
              <a:rPr lang="es-ES" sz="1700" b="1" dirty="0"/>
              <a:t>31 de abril de 2025, </a:t>
            </a:r>
            <a:r>
              <a:rPr lang="es-ES" sz="1700" dirty="0"/>
              <a:t>excepcionalmente extendido hasta el </a:t>
            </a:r>
            <a:r>
              <a:rPr lang="es-ES" sz="1700" b="1" dirty="0"/>
              <a:t>31 de julio de 2025, </a:t>
            </a:r>
            <a:r>
              <a:rPr lang="es-ES" sz="1700" dirty="0"/>
              <a:t>para contar con la mayor cantidad de información actualizada.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dirty="0"/>
              <a:t>Posteriormente, el </a:t>
            </a:r>
            <a:r>
              <a:rPr lang="es-ES" sz="1700" b="1" dirty="0"/>
              <a:t>Informe de Monitoreo del año 2024</a:t>
            </a:r>
            <a:r>
              <a:rPr lang="es-ES" sz="1700" dirty="0"/>
              <a:t>, se puede descargar por cada responsable directamente del SIGEUBB, y la comunidad lo puede descargar en la sección “documentos institucionales - búsqueda básica” en Intranet.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700" b="1" dirty="0"/>
          </a:p>
          <a:p>
            <a:pPr algn="just"/>
            <a:r>
              <a:rPr lang="es-ES" sz="1700" b="1" dirty="0"/>
              <a:t>2. Levantamiento de nuevos planes 2025-2029:</a:t>
            </a:r>
          </a:p>
          <a:p>
            <a:pPr algn="just"/>
            <a:endParaRPr lang="es-ES" sz="1700" b="1" dirty="0"/>
          </a:p>
          <a:p>
            <a:pPr algn="just"/>
            <a:r>
              <a:rPr lang="es-ES" sz="1700" dirty="0"/>
              <a:t>El proceso de levantamiento de los nuevos planes, se inicia con el cierre y validación del monitoreo 2024 del plan, continuando con la asesoría de la DGPE (si la unidad lo estima pertinente) para desarrollo de talleres de levantamiento de información y posterior propuesta de plan de desarrollo.</a:t>
            </a:r>
          </a:p>
        </p:txBody>
      </p:sp>
      <p:sp>
        <p:nvSpPr>
          <p:cNvPr id="6" name="Título 6">
            <a:extLst>
              <a:ext uri="{FF2B5EF4-FFF2-40B4-BE49-F238E27FC236}">
                <a16:creationId xmlns:a16="http://schemas.microsoft.com/office/drawing/2014/main" id="{0942471A-560D-484F-AC39-941B56C2789B}"/>
              </a:ext>
            </a:extLst>
          </p:cNvPr>
          <p:cNvSpPr txBox="1">
            <a:spLocks/>
          </p:cNvSpPr>
          <p:nvPr/>
        </p:nvSpPr>
        <p:spPr>
          <a:xfrm>
            <a:off x="1337701" y="365125"/>
            <a:ext cx="9516597" cy="517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A8D7560-E21A-4CB4-90E7-D759718F8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114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4" name="Marcador de contenido 4">
            <a:extLst>
              <a:ext uri="{FF2B5EF4-FFF2-40B4-BE49-F238E27FC236}">
                <a16:creationId xmlns:a16="http://schemas.microsoft.com/office/drawing/2014/main" id="{A72E675D-CCF1-4D58-89FD-3E524B5FA7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769731"/>
              </p:ext>
            </p:extLst>
          </p:nvPr>
        </p:nvGraphicFramePr>
        <p:xfrm>
          <a:off x="369545" y="1595129"/>
          <a:ext cx="11452910" cy="34391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878446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2507134583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3072317233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536743239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814271573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718614449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1992037419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4097574538"/>
                    </a:ext>
                  </a:extLst>
                </a:gridCol>
                <a:gridCol w="656969">
                  <a:extLst>
                    <a:ext uri="{9D8B030D-6E8A-4147-A177-3AD203B41FA5}">
                      <a16:colId xmlns:a16="http://schemas.microsoft.com/office/drawing/2014/main" val="3816750672"/>
                    </a:ext>
                  </a:extLst>
                </a:gridCol>
                <a:gridCol w="772904">
                  <a:extLst>
                    <a:ext uri="{9D8B030D-6E8A-4147-A177-3AD203B41FA5}">
                      <a16:colId xmlns:a16="http://schemas.microsoft.com/office/drawing/2014/main" val="667555079"/>
                    </a:ext>
                  </a:extLst>
                </a:gridCol>
                <a:gridCol w="636518">
                  <a:extLst>
                    <a:ext uri="{9D8B030D-6E8A-4147-A177-3AD203B41FA5}">
                      <a16:colId xmlns:a16="http://schemas.microsoft.com/office/drawing/2014/main" val="3588380799"/>
                    </a:ext>
                  </a:extLst>
                </a:gridCol>
                <a:gridCol w="909290">
                  <a:extLst>
                    <a:ext uri="{9D8B030D-6E8A-4147-A177-3AD203B41FA5}">
                      <a16:colId xmlns:a16="http://schemas.microsoft.com/office/drawing/2014/main" val="4216625533"/>
                    </a:ext>
                  </a:extLst>
                </a:gridCol>
              </a:tblGrid>
              <a:tr h="1867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u="none" strike="noStrike" kern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322735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</a:t>
                      </a:r>
                      <a:endParaRPr lang="es-CL" sz="15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</a:t>
                      </a:r>
                      <a:endParaRPr lang="es-CL" sz="15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Avance </a:t>
                      </a:r>
                    </a:p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2020-2024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411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es-CL" sz="15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Facultad de Arquitectura, Construcción y Diseño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Arte y Tecnologías del Diseño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0801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Ciencias de la Construcción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116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Comunicación Visual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96013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Diseño y Teoría de la Arquitectura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939091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Planificación y Diseño Urbano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43710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Arquitectura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92442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Diseño Grafico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084839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Diseño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880379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en Construcción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4904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5" name="Título 6">
            <a:extLst>
              <a:ext uri="{FF2B5EF4-FFF2-40B4-BE49-F238E27FC236}">
                <a16:creationId xmlns:a16="http://schemas.microsoft.com/office/drawing/2014/main" id="{06259D15-837B-4BD7-8A02-5F9AD8E1D9EA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PDP Facultad de Arquitectura, Construcción y Diseño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C7E4592-7A36-41C6-B483-02B5BBD74481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5D15B134-C5BE-4F44-8C5F-0C6BE1FFBCB1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83,88%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CFBBBB0-FD88-49AD-90BD-49394C4984DB}"/>
              </a:ext>
            </a:extLst>
          </p:cNvPr>
          <p:cNvCxnSpPr>
            <a:cxnSpLocks/>
          </p:cNvCxnSpPr>
          <p:nvPr/>
        </p:nvCxnSpPr>
        <p:spPr>
          <a:xfrm>
            <a:off x="11100361" y="169068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0711092"/>
              </p:ext>
            </p:extLst>
          </p:nvPr>
        </p:nvGraphicFramePr>
        <p:xfrm>
          <a:off x="838201" y="1589333"/>
          <a:ext cx="10515598" cy="4174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538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94CB61-82AD-49D0-B8E6-B7AFA5C5936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Diseño y Teoría de la Arquitectura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DE1BCE6-C840-41D2-80AB-A178FA0581B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7B0899E1-1F56-4BCA-9443-1B12233D8954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96,29%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1A5DFA3-5E4E-40A7-9CFF-90605BD5E6BB}"/>
              </a:ext>
            </a:extLst>
          </p:cNvPr>
          <p:cNvCxnSpPr>
            <a:cxnSpLocks/>
          </p:cNvCxnSpPr>
          <p:nvPr/>
        </p:nvCxnSpPr>
        <p:spPr>
          <a:xfrm>
            <a:off x="11935871" y="1568392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4170729"/>
              </p:ext>
            </p:extLst>
          </p:nvPr>
        </p:nvGraphicFramePr>
        <p:xfrm>
          <a:off x="256129" y="1420040"/>
          <a:ext cx="11935872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217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3" name="Título 6">
            <a:extLst>
              <a:ext uri="{FF2B5EF4-FFF2-40B4-BE49-F238E27FC236}">
                <a16:creationId xmlns:a16="http://schemas.microsoft.com/office/drawing/2014/main" id="{1635F1A9-4D4B-4813-8211-EB0BF1486DAC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Planificación y Diseño Urbano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20692ED-C97D-4CB0-BB99-D567D793728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FA8C4F3A-26EB-4252-ADC2-D0B73C85F58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31,25%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C24C107-83D0-44C4-9A95-5CC7B886ABC2}"/>
              </a:ext>
            </a:extLst>
          </p:cNvPr>
          <p:cNvCxnSpPr>
            <a:cxnSpLocks/>
          </p:cNvCxnSpPr>
          <p:nvPr/>
        </p:nvCxnSpPr>
        <p:spPr>
          <a:xfrm>
            <a:off x="11944388" y="166115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083009"/>
              </p:ext>
            </p:extLst>
          </p:nvPr>
        </p:nvGraphicFramePr>
        <p:xfrm>
          <a:off x="126124" y="1462083"/>
          <a:ext cx="12065876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48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EF5D0EA-E9DB-4EE1-98CD-2237C9A592DA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94DB96B-82A0-4413-8E0C-B93EDBF4EEBD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Ciencias de la Construcción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2124F61-EDFC-4C38-A540-683FFBDA64E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56,26%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5DD1910-65F5-400E-9A0D-2615701D20CF}"/>
              </a:ext>
            </a:extLst>
          </p:cNvPr>
          <p:cNvCxnSpPr>
            <a:cxnSpLocks/>
          </p:cNvCxnSpPr>
          <p:nvPr/>
        </p:nvCxnSpPr>
        <p:spPr>
          <a:xfrm>
            <a:off x="11934339" y="1709160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4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2941870"/>
              </p:ext>
            </p:extLst>
          </p:nvPr>
        </p:nvGraphicFramePr>
        <p:xfrm>
          <a:off x="409903" y="1441064"/>
          <a:ext cx="11729545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647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11A3A07-B852-485B-B48B-D19CAC2B0809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6E28312A-2D7E-4E71-9359-E8B58533E561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Comunicación Visual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C7AEE9B-7297-4B7C-9344-71F8279720BE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85,47%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B6AFC54-9192-4F25-A93F-CD7A6A65B4A5}"/>
              </a:ext>
            </a:extLst>
          </p:cNvPr>
          <p:cNvCxnSpPr>
            <a:cxnSpLocks/>
          </p:cNvCxnSpPr>
          <p:nvPr/>
        </p:nvCxnSpPr>
        <p:spPr>
          <a:xfrm>
            <a:off x="11929605" y="168091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9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712919"/>
              </p:ext>
            </p:extLst>
          </p:nvPr>
        </p:nvGraphicFramePr>
        <p:xfrm>
          <a:off x="0" y="1569027"/>
          <a:ext cx="12192000" cy="4543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27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350C09F9-4C00-4342-AF9B-4031E4DEB742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281859D0-2DD4-4E67-A622-1F7A8BB5228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Arte y Tecnologías del Diseño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0BF71A-0B0A-4C98-A562-1DC25876BA1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59,63%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E6869A0-D936-4FAF-8C91-01FFD7AACC18}"/>
              </a:ext>
            </a:extLst>
          </p:cNvPr>
          <p:cNvCxnSpPr>
            <a:cxnSpLocks/>
          </p:cNvCxnSpPr>
          <p:nvPr/>
        </p:nvCxnSpPr>
        <p:spPr>
          <a:xfrm>
            <a:off x="11929333" y="1699924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2658356"/>
              </p:ext>
            </p:extLst>
          </p:nvPr>
        </p:nvGraphicFramePr>
        <p:xfrm>
          <a:off x="262666" y="1544359"/>
          <a:ext cx="11834741" cy="4619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7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7866</TotalTime>
  <Words>992</Words>
  <Application>Microsoft Office PowerPoint</Application>
  <PresentationFormat>Panorámica</PresentationFormat>
  <Paragraphs>294</Paragraphs>
  <Slides>16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Poppins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formulación de Planes</dc:title>
  <dc:creator>ubb</dc:creator>
  <cp:lastModifiedBy>Carolina Elena Leyton Pavez</cp:lastModifiedBy>
  <cp:revision>206</cp:revision>
  <dcterms:created xsi:type="dcterms:W3CDTF">2024-12-18T18:04:46Z</dcterms:created>
  <dcterms:modified xsi:type="dcterms:W3CDTF">2025-09-03T18:37:51Z</dcterms:modified>
</cp:coreProperties>
</file>